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3891200" cy="32918400"/>
  <p:notesSz cx="6881813" cy="9296400"/>
  <p:defaultTextStyle>
    <a:defPPr>
      <a:defRPr lang="en-US"/>
    </a:defPPr>
    <a:lvl1pPr marL="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00"/>
    <a:srgbClr val="000000"/>
    <a:srgbClr val="1398FF"/>
    <a:srgbClr val="F1632A"/>
    <a:srgbClr val="093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171" autoAdjust="0"/>
    <p:restoredTop sz="96412" autoAdjust="0"/>
  </p:normalViewPr>
  <p:slideViewPr>
    <p:cSldViewPr snapToGrid="0">
      <p:cViewPr>
        <p:scale>
          <a:sx n="30" d="100"/>
          <a:sy n="30" d="100"/>
        </p:scale>
        <p:origin x="-416" y="-8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F26771-C243-4A8D-8225-D65ACAD5C939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BD110A-F932-422B-B31C-C48FFA432E5D}">
      <dgm:prSet phldrT="[Text]"/>
      <dgm:spPr>
        <a:solidFill>
          <a:srgbClr val="09347A"/>
        </a:solidFill>
      </dgm:spPr>
      <dgm:t>
        <a:bodyPr/>
        <a:lstStyle/>
        <a:p>
          <a:r>
            <a:rPr lang="en-US" dirty="0" smtClean="0"/>
            <a:t>Materials</a:t>
          </a:r>
          <a:endParaRPr lang="en-US" dirty="0"/>
        </a:p>
      </dgm:t>
    </dgm:pt>
    <dgm:pt modelId="{D5530F92-A07A-42E7-861E-6EC15E07EAAB}" type="parTrans" cxnId="{0267104E-A2A2-4A13-8EC3-D9B4B2702AE8}">
      <dgm:prSet/>
      <dgm:spPr/>
      <dgm:t>
        <a:bodyPr/>
        <a:lstStyle/>
        <a:p>
          <a:endParaRPr lang="en-US"/>
        </a:p>
      </dgm:t>
    </dgm:pt>
    <dgm:pt modelId="{581DD903-B081-4F72-8616-958650302A48}" type="sibTrans" cxnId="{0267104E-A2A2-4A13-8EC3-D9B4B2702AE8}">
      <dgm:prSet/>
      <dgm:spPr/>
      <dgm:t>
        <a:bodyPr/>
        <a:lstStyle/>
        <a:p>
          <a:endParaRPr lang="en-US"/>
        </a:p>
      </dgm:t>
    </dgm:pt>
    <dgm:pt modelId="{B493CA16-9CFF-431E-9C8E-0E1344C9DDBB}">
      <dgm:prSet phldrT="[Text]" custT="1"/>
      <dgm:spPr/>
      <dgm:t>
        <a:bodyPr/>
        <a:lstStyle/>
        <a:p>
          <a:r>
            <a:rPr lang="en-US" sz="2400" b="1" dirty="0" smtClean="0"/>
            <a:t>PECVD Nano-crystalline silicon (</a:t>
          </a:r>
          <a:r>
            <a:rPr lang="en-US" sz="2400" b="1" dirty="0" err="1" smtClean="0"/>
            <a:t>nc</a:t>
          </a:r>
          <a:r>
            <a:rPr lang="en-US" sz="2400" b="1" dirty="0" smtClean="0"/>
            <a:t>-Si)</a:t>
          </a:r>
          <a:endParaRPr lang="en-US" sz="2400" b="1" dirty="0"/>
        </a:p>
      </dgm:t>
    </dgm:pt>
    <dgm:pt modelId="{0AE0D223-E580-4D7B-8111-9D916F868BA7}" type="parTrans" cxnId="{2B1AD9DA-4F98-4D1F-A453-51F0CF07F31C}">
      <dgm:prSet/>
      <dgm:spPr/>
      <dgm:t>
        <a:bodyPr/>
        <a:lstStyle/>
        <a:p>
          <a:endParaRPr lang="en-US"/>
        </a:p>
      </dgm:t>
    </dgm:pt>
    <dgm:pt modelId="{7DD4C2F2-B67F-421A-80DB-2A2FE9558364}" type="sibTrans" cxnId="{2B1AD9DA-4F98-4D1F-A453-51F0CF07F31C}">
      <dgm:prSet/>
      <dgm:spPr/>
      <dgm:t>
        <a:bodyPr/>
        <a:lstStyle/>
        <a:p>
          <a:endParaRPr lang="en-US"/>
        </a:p>
      </dgm:t>
    </dgm:pt>
    <dgm:pt modelId="{DA84B416-843D-4CCB-A12F-9D8043911EFD}">
      <dgm:prSet phldrT="[Text]"/>
      <dgm:spPr>
        <a:solidFill>
          <a:srgbClr val="09347A"/>
        </a:solidFill>
      </dgm:spPr>
      <dgm:t>
        <a:bodyPr/>
        <a:lstStyle/>
        <a:p>
          <a:r>
            <a:rPr lang="en-US" dirty="0" smtClean="0"/>
            <a:t>Devices</a:t>
          </a:r>
          <a:endParaRPr lang="en-US" dirty="0"/>
        </a:p>
      </dgm:t>
    </dgm:pt>
    <dgm:pt modelId="{4C11E5C5-50B6-440C-9DE9-D47602DA80F1}" type="parTrans" cxnId="{3B0F3925-3465-4D4D-A36C-B0C8AFF34A4E}">
      <dgm:prSet/>
      <dgm:spPr/>
      <dgm:t>
        <a:bodyPr/>
        <a:lstStyle/>
        <a:p>
          <a:endParaRPr lang="en-US"/>
        </a:p>
      </dgm:t>
    </dgm:pt>
    <dgm:pt modelId="{8BB472D5-16CA-4E6E-8F8C-72787D79013E}" type="sibTrans" cxnId="{3B0F3925-3465-4D4D-A36C-B0C8AFF34A4E}">
      <dgm:prSet/>
      <dgm:spPr/>
      <dgm:t>
        <a:bodyPr/>
        <a:lstStyle/>
        <a:p>
          <a:endParaRPr lang="en-US"/>
        </a:p>
      </dgm:t>
    </dgm:pt>
    <dgm:pt modelId="{66964D8E-C292-4CE0-84FA-1A5871AF93D8}">
      <dgm:prSet phldrT="[Text]" custT="1"/>
      <dgm:spPr/>
      <dgm:t>
        <a:bodyPr/>
        <a:lstStyle/>
        <a:p>
          <a:r>
            <a:rPr lang="en-US" sz="2400" dirty="0" smtClean="0"/>
            <a:t>Thin-film transistors for analog, digital, and memory</a:t>
          </a:r>
          <a:endParaRPr lang="en-US" sz="2400" dirty="0"/>
        </a:p>
      </dgm:t>
    </dgm:pt>
    <dgm:pt modelId="{11AE20A3-DFFC-4301-A4FA-AA83167BF617}" type="parTrans" cxnId="{21731EB4-D034-45BA-9B07-52ADD0BD4282}">
      <dgm:prSet/>
      <dgm:spPr/>
      <dgm:t>
        <a:bodyPr/>
        <a:lstStyle/>
        <a:p>
          <a:endParaRPr lang="en-US"/>
        </a:p>
      </dgm:t>
    </dgm:pt>
    <dgm:pt modelId="{EC25E72C-28FA-4676-8272-6BE9FD2F36F1}" type="sibTrans" cxnId="{21731EB4-D034-45BA-9B07-52ADD0BD4282}">
      <dgm:prSet/>
      <dgm:spPr/>
      <dgm:t>
        <a:bodyPr/>
        <a:lstStyle/>
        <a:p>
          <a:endParaRPr lang="en-US"/>
        </a:p>
      </dgm:t>
    </dgm:pt>
    <dgm:pt modelId="{9464F5A6-D875-4790-A30E-4A27C2FF8B4F}">
      <dgm:prSet phldrT="[Text]"/>
      <dgm:spPr>
        <a:solidFill>
          <a:srgbClr val="09347A"/>
        </a:solidFill>
      </dgm:spPr>
      <dgm:t>
        <a:bodyPr/>
        <a:lstStyle/>
        <a:p>
          <a:r>
            <a:rPr lang="en-US" dirty="0" smtClean="0"/>
            <a:t>Circuits</a:t>
          </a:r>
          <a:endParaRPr lang="en-US" dirty="0"/>
        </a:p>
      </dgm:t>
    </dgm:pt>
    <dgm:pt modelId="{CE9F17A4-2C4C-406D-8B92-5979CAF25233}" type="parTrans" cxnId="{B4267048-8A5E-41DB-9D12-E77FE847EFF6}">
      <dgm:prSet/>
      <dgm:spPr/>
      <dgm:t>
        <a:bodyPr/>
        <a:lstStyle/>
        <a:p>
          <a:endParaRPr lang="en-US"/>
        </a:p>
      </dgm:t>
    </dgm:pt>
    <dgm:pt modelId="{F970D9D9-F352-49EC-8C44-B24AD2E5CB61}" type="sibTrans" cxnId="{B4267048-8A5E-41DB-9D12-E77FE847EFF6}">
      <dgm:prSet/>
      <dgm:spPr/>
      <dgm:t>
        <a:bodyPr/>
        <a:lstStyle/>
        <a:p>
          <a:endParaRPr lang="en-US"/>
        </a:p>
      </dgm:t>
    </dgm:pt>
    <dgm:pt modelId="{2F7FCAC5-D9B5-433A-B332-629FD417D563}">
      <dgm:prSet phldrT="[Text]" custT="1"/>
      <dgm:spPr/>
      <dgm:t>
        <a:bodyPr anchor="ctr" anchorCtr="1"/>
        <a:lstStyle/>
        <a:p>
          <a:r>
            <a:rPr lang="en-US" sz="2400" dirty="0" smtClean="0"/>
            <a:t>Adaptable artificial neural networks with learning and pattern recognition</a:t>
          </a:r>
          <a:endParaRPr lang="en-US" sz="2400" dirty="0"/>
        </a:p>
      </dgm:t>
    </dgm:pt>
    <dgm:pt modelId="{28ABD73C-0103-40FC-8014-5D45FCEA7CA9}" type="parTrans" cxnId="{CF82D3D9-D05A-4A09-A410-DB4DD81D9F50}">
      <dgm:prSet/>
      <dgm:spPr/>
      <dgm:t>
        <a:bodyPr/>
        <a:lstStyle/>
        <a:p>
          <a:endParaRPr lang="en-US"/>
        </a:p>
      </dgm:t>
    </dgm:pt>
    <dgm:pt modelId="{56692041-A7DD-40FD-B794-08478AC5A072}" type="sibTrans" cxnId="{CF82D3D9-D05A-4A09-A410-DB4DD81D9F50}">
      <dgm:prSet/>
      <dgm:spPr/>
      <dgm:t>
        <a:bodyPr/>
        <a:lstStyle/>
        <a:p>
          <a:endParaRPr lang="en-US"/>
        </a:p>
      </dgm:t>
    </dgm:pt>
    <dgm:pt modelId="{93BA539D-0A84-4D29-B2F5-896E5D2AAB2A}">
      <dgm:prSet phldrT="[Text]"/>
      <dgm:spPr>
        <a:solidFill>
          <a:srgbClr val="09347A"/>
        </a:solidFill>
      </dgm:spPr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D4AE33CC-147A-4B0F-848E-B8E250A9BBEA}" type="parTrans" cxnId="{2BBDDB36-EFA6-4057-81A9-3C6C515133B7}">
      <dgm:prSet/>
      <dgm:spPr/>
      <dgm:t>
        <a:bodyPr/>
        <a:lstStyle/>
        <a:p>
          <a:endParaRPr lang="en-US"/>
        </a:p>
      </dgm:t>
    </dgm:pt>
    <dgm:pt modelId="{22EF2F35-AC7D-4CD3-BA53-B687C2FEA6DB}" type="sibTrans" cxnId="{2BBDDB36-EFA6-4057-81A9-3C6C515133B7}">
      <dgm:prSet/>
      <dgm:spPr/>
      <dgm:t>
        <a:bodyPr/>
        <a:lstStyle/>
        <a:p>
          <a:endParaRPr lang="en-US"/>
        </a:p>
      </dgm:t>
    </dgm:pt>
    <dgm:pt modelId="{33861381-8BD9-49A9-8B42-FED0C579ABAC}">
      <dgm:prSet phldrT="[Text]" custT="1"/>
      <dgm:spPr/>
      <dgm:t>
        <a:bodyPr tIns="91440" anchor="b" anchorCtr="1"/>
        <a:lstStyle/>
        <a:p>
          <a:r>
            <a:rPr lang="en-US" sz="2400" dirty="0" smtClean="0"/>
            <a:t>Advanced electrical </a:t>
          </a:r>
          <a:br>
            <a:rPr lang="en-US" sz="2400" dirty="0" smtClean="0"/>
          </a:br>
          <a:r>
            <a:rPr lang="en-US" sz="2400" dirty="0" smtClean="0"/>
            <a:t>testing</a:t>
          </a:r>
          <a:endParaRPr lang="en-US" sz="2400" dirty="0"/>
        </a:p>
      </dgm:t>
    </dgm:pt>
    <dgm:pt modelId="{A2761BE5-198C-42E9-927A-4C98A9D676E6}" type="parTrans" cxnId="{3288CB06-B635-487E-BEB3-3147EAC50712}">
      <dgm:prSet/>
      <dgm:spPr/>
      <dgm:t>
        <a:bodyPr/>
        <a:lstStyle/>
        <a:p>
          <a:endParaRPr lang="en-US"/>
        </a:p>
      </dgm:t>
    </dgm:pt>
    <dgm:pt modelId="{F1E6789C-7F5A-4503-A880-6F33FEEC2AF7}" type="sibTrans" cxnId="{3288CB06-B635-487E-BEB3-3147EAC50712}">
      <dgm:prSet/>
      <dgm:spPr/>
      <dgm:t>
        <a:bodyPr/>
        <a:lstStyle/>
        <a:p>
          <a:endParaRPr lang="en-US"/>
        </a:p>
      </dgm:t>
    </dgm:pt>
    <dgm:pt modelId="{786FB15F-4B18-4A81-A574-55D95891303A}">
      <dgm:prSet phldrT="[Text]" custT="1"/>
      <dgm:spPr/>
      <dgm:t>
        <a:bodyPr/>
        <a:lstStyle/>
        <a:p>
          <a:r>
            <a:rPr lang="en-US" sz="2400" dirty="0" smtClean="0"/>
            <a:t>High-k metal oxides</a:t>
          </a:r>
          <a:endParaRPr lang="en-US" sz="2400" dirty="0"/>
        </a:p>
      </dgm:t>
    </dgm:pt>
    <dgm:pt modelId="{B68B5250-63B9-4574-A9BC-99B9A0A4AC18}" type="parTrans" cxnId="{82A03644-0FB5-47D0-AA10-939D3329A62E}">
      <dgm:prSet/>
      <dgm:spPr/>
      <dgm:t>
        <a:bodyPr/>
        <a:lstStyle/>
        <a:p>
          <a:endParaRPr lang="en-US"/>
        </a:p>
      </dgm:t>
    </dgm:pt>
    <dgm:pt modelId="{15EFB746-88C0-4733-B9E3-9EB857D64A29}" type="sibTrans" cxnId="{82A03644-0FB5-47D0-AA10-939D3329A62E}">
      <dgm:prSet/>
      <dgm:spPr/>
      <dgm:t>
        <a:bodyPr/>
        <a:lstStyle/>
        <a:p>
          <a:endParaRPr lang="en-US"/>
        </a:p>
      </dgm:t>
    </dgm:pt>
    <dgm:pt modelId="{EE2ADAD8-9D35-4612-A838-2B68C8DEA06C}">
      <dgm:prSet phldrT="[Text]" custT="1"/>
      <dgm:spPr/>
      <dgm:t>
        <a:bodyPr/>
        <a:lstStyle/>
        <a:p>
          <a:r>
            <a:rPr lang="en-US" sz="2400" dirty="0" smtClean="0"/>
            <a:t>Metal nanoparticles</a:t>
          </a:r>
          <a:endParaRPr lang="en-US" sz="2400" dirty="0"/>
        </a:p>
      </dgm:t>
    </dgm:pt>
    <dgm:pt modelId="{1A46C805-1FF3-45C1-86DD-C3133228E6B4}" type="parTrans" cxnId="{992C86AB-96F3-48E6-89C5-40E8B32B2DBA}">
      <dgm:prSet/>
      <dgm:spPr/>
      <dgm:t>
        <a:bodyPr/>
        <a:lstStyle/>
        <a:p>
          <a:endParaRPr lang="en-US"/>
        </a:p>
      </dgm:t>
    </dgm:pt>
    <dgm:pt modelId="{BF814DFE-8558-4D1E-9086-E2818CF4876C}" type="sibTrans" cxnId="{992C86AB-96F3-48E6-89C5-40E8B32B2DBA}">
      <dgm:prSet/>
      <dgm:spPr/>
      <dgm:t>
        <a:bodyPr/>
        <a:lstStyle/>
        <a:p>
          <a:endParaRPr lang="en-US"/>
        </a:p>
      </dgm:t>
    </dgm:pt>
    <dgm:pt modelId="{9255EC38-8C4A-46FC-884D-41335882955E}">
      <dgm:prSet phldrT="[Text]" custT="1"/>
      <dgm:spPr/>
      <dgm:t>
        <a:bodyPr/>
        <a:lstStyle/>
        <a:p>
          <a:r>
            <a:rPr lang="en-US" sz="2400" dirty="0" smtClean="0"/>
            <a:t>Flexible polymers</a:t>
          </a:r>
          <a:endParaRPr lang="en-US" sz="2400" dirty="0"/>
        </a:p>
      </dgm:t>
    </dgm:pt>
    <dgm:pt modelId="{501A7A02-2A9C-4081-A06B-78FC1EF053F6}" type="parTrans" cxnId="{EC6D04B8-F5DF-4183-9CF0-1C1C1E65C2D7}">
      <dgm:prSet/>
      <dgm:spPr/>
      <dgm:t>
        <a:bodyPr/>
        <a:lstStyle/>
        <a:p>
          <a:endParaRPr lang="en-US"/>
        </a:p>
      </dgm:t>
    </dgm:pt>
    <dgm:pt modelId="{D9E1DE1F-F8CE-4F41-8774-82DF1BBA3D5D}" type="sibTrans" cxnId="{EC6D04B8-F5DF-4183-9CF0-1C1C1E65C2D7}">
      <dgm:prSet/>
      <dgm:spPr/>
      <dgm:t>
        <a:bodyPr/>
        <a:lstStyle/>
        <a:p>
          <a:endParaRPr lang="en-US"/>
        </a:p>
      </dgm:t>
    </dgm:pt>
    <dgm:pt modelId="{F9B4D5D5-6648-426E-9D17-14F396AB32C2}">
      <dgm:prSet phldrT="[Text]" custT="1"/>
      <dgm:spPr/>
      <dgm:t>
        <a:bodyPr/>
        <a:lstStyle/>
        <a:p>
          <a:r>
            <a:rPr lang="en-US" sz="2400" dirty="0" err="1" smtClean="0"/>
            <a:t>Memristors</a:t>
          </a:r>
          <a:endParaRPr lang="en-US" sz="2400" dirty="0"/>
        </a:p>
      </dgm:t>
    </dgm:pt>
    <dgm:pt modelId="{30F13BAF-42A1-4B0C-8A81-834E57376C3B}" type="parTrans" cxnId="{5EC41624-50B2-41AF-9DCC-89C6F3D16E1D}">
      <dgm:prSet/>
      <dgm:spPr/>
      <dgm:t>
        <a:bodyPr/>
        <a:lstStyle/>
        <a:p>
          <a:endParaRPr lang="en-US"/>
        </a:p>
      </dgm:t>
    </dgm:pt>
    <dgm:pt modelId="{E59B8E11-F289-4492-BC02-C151A6A68152}" type="sibTrans" cxnId="{5EC41624-50B2-41AF-9DCC-89C6F3D16E1D}">
      <dgm:prSet/>
      <dgm:spPr/>
      <dgm:t>
        <a:bodyPr/>
        <a:lstStyle/>
        <a:p>
          <a:endParaRPr lang="en-US"/>
        </a:p>
      </dgm:t>
    </dgm:pt>
    <dgm:pt modelId="{C31BF7EE-6CE3-4B61-8348-A1F15B64E02F}">
      <dgm:prSet phldrT="[Text]" custT="1"/>
      <dgm:spPr/>
      <dgm:t>
        <a:bodyPr/>
        <a:lstStyle/>
        <a:p>
          <a:r>
            <a:rPr lang="en-US" sz="2400" dirty="0" smtClean="0"/>
            <a:t>Microelectrode arrays</a:t>
          </a:r>
          <a:endParaRPr lang="en-US" sz="2400" dirty="0"/>
        </a:p>
      </dgm:t>
    </dgm:pt>
    <dgm:pt modelId="{D03B7E34-5C4A-4007-A894-BB672AEFD4FF}" type="parTrans" cxnId="{51059929-607B-4FC7-B503-590FD9CD6B38}">
      <dgm:prSet/>
      <dgm:spPr/>
      <dgm:t>
        <a:bodyPr/>
        <a:lstStyle/>
        <a:p>
          <a:endParaRPr lang="en-US"/>
        </a:p>
      </dgm:t>
    </dgm:pt>
    <dgm:pt modelId="{A19F45BC-2F9C-428B-A1FB-497D77936D7E}" type="sibTrans" cxnId="{51059929-607B-4FC7-B503-590FD9CD6B38}">
      <dgm:prSet/>
      <dgm:spPr/>
      <dgm:t>
        <a:bodyPr/>
        <a:lstStyle/>
        <a:p>
          <a:endParaRPr lang="en-US"/>
        </a:p>
      </dgm:t>
    </dgm:pt>
    <dgm:pt modelId="{6EE1CEBC-2E10-4CBA-9B13-7EC5F7AB6254}">
      <dgm:prSet phldrT="[Text]" custT="1"/>
      <dgm:spPr/>
      <dgm:t>
        <a:bodyPr anchor="ctr" anchorCtr="1"/>
        <a:lstStyle/>
        <a:p>
          <a:endParaRPr lang="en-US" sz="2400" dirty="0"/>
        </a:p>
      </dgm:t>
    </dgm:pt>
    <dgm:pt modelId="{BC9F0C2E-0BC4-476D-9A60-8BA311AF4DB0}" type="parTrans" cxnId="{164BA2E8-1547-4F67-B36F-01936D7F1E3E}">
      <dgm:prSet/>
      <dgm:spPr/>
      <dgm:t>
        <a:bodyPr/>
        <a:lstStyle/>
        <a:p>
          <a:endParaRPr lang="en-US"/>
        </a:p>
      </dgm:t>
    </dgm:pt>
    <dgm:pt modelId="{48F7D875-6CD7-465C-8F0D-FD8CFCA9D927}" type="sibTrans" cxnId="{164BA2E8-1547-4F67-B36F-01936D7F1E3E}">
      <dgm:prSet/>
      <dgm:spPr/>
      <dgm:t>
        <a:bodyPr/>
        <a:lstStyle/>
        <a:p>
          <a:endParaRPr lang="en-US"/>
        </a:p>
      </dgm:t>
    </dgm:pt>
    <dgm:pt modelId="{C230EB26-917C-4C82-8333-D52CFD8855B5}">
      <dgm:prSet phldrT="[Text]" custT="1"/>
      <dgm:spPr/>
      <dgm:t>
        <a:bodyPr anchor="ctr" anchorCtr="1"/>
        <a:lstStyle/>
        <a:p>
          <a:r>
            <a:rPr lang="en-US" sz="2400" dirty="0" smtClean="0"/>
            <a:t>Digital logic on flexible substrates</a:t>
          </a:r>
          <a:endParaRPr lang="en-US" sz="2400" dirty="0"/>
        </a:p>
      </dgm:t>
    </dgm:pt>
    <dgm:pt modelId="{E187C6B2-7F97-4DBB-AAD5-469421BB19DF}" type="parTrans" cxnId="{147BADC3-9B9C-4DDF-A198-70F453AC2DC5}">
      <dgm:prSet/>
      <dgm:spPr/>
      <dgm:t>
        <a:bodyPr/>
        <a:lstStyle/>
        <a:p>
          <a:endParaRPr lang="en-US"/>
        </a:p>
      </dgm:t>
    </dgm:pt>
    <dgm:pt modelId="{D27C6268-BB32-48BF-BA78-9C2221F4A6B5}" type="sibTrans" cxnId="{147BADC3-9B9C-4DDF-A198-70F453AC2DC5}">
      <dgm:prSet/>
      <dgm:spPr/>
      <dgm:t>
        <a:bodyPr/>
        <a:lstStyle/>
        <a:p>
          <a:endParaRPr lang="en-US"/>
        </a:p>
      </dgm:t>
    </dgm:pt>
    <dgm:pt modelId="{25F176EB-95DA-41DE-BDB6-47B91E1CA6B3}">
      <dgm:prSet phldrT="[Text]" custT="1"/>
      <dgm:spPr/>
      <dgm:t>
        <a:bodyPr tIns="91440" anchor="b" anchorCtr="1"/>
        <a:lstStyle/>
        <a:p>
          <a:r>
            <a:rPr lang="en-US" sz="2400" dirty="0" smtClean="0"/>
            <a:t>Wafer probing</a:t>
          </a:r>
          <a:endParaRPr lang="en-US" sz="2400" dirty="0"/>
        </a:p>
      </dgm:t>
    </dgm:pt>
    <dgm:pt modelId="{AEFF2F07-858C-4276-AE22-8C39499C38B7}" type="parTrans" cxnId="{45163096-5F5B-4A4A-A8A7-FE19C924F046}">
      <dgm:prSet/>
      <dgm:spPr/>
      <dgm:t>
        <a:bodyPr/>
        <a:lstStyle/>
        <a:p>
          <a:endParaRPr lang="en-US"/>
        </a:p>
      </dgm:t>
    </dgm:pt>
    <dgm:pt modelId="{4A3B04FC-2DC6-462F-AB32-11D2071D8DA8}" type="sibTrans" cxnId="{45163096-5F5B-4A4A-A8A7-FE19C924F046}">
      <dgm:prSet/>
      <dgm:spPr/>
      <dgm:t>
        <a:bodyPr/>
        <a:lstStyle/>
        <a:p>
          <a:endParaRPr lang="en-US"/>
        </a:p>
      </dgm:t>
    </dgm:pt>
    <dgm:pt modelId="{69750B06-9E1F-4E28-98A8-3D7B55649CCB}">
      <dgm:prSet phldrT="[Text]" custT="1"/>
      <dgm:spPr/>
      <dgm:t>
        <a:bodyPr tIns="91440" anchor="b" anchorCtr="1"/>
        <a:lstStyle/>
        <a:p>
          <a:r>
            <a:rPr lang="en-US" sz="2400" dirty="0" smtClean="0"/>
            <a:t>Custom high-performance neural network characterization</a:t>
          </a:r>
          <a:endParaRPr lang="en-US" sz="2400" dirty="0"/>
        </a:p>
      </dgm:t>
    </dgm:pt>
    <dgm:pt modelId="{D0F0C9CB-E8AB-4EAF-8B0E-50B3564027E7}" type="parTrans" cxnId="{7D27EB2E-FF74-4485-9F71-EC8D13798956}">
      <dgm:prSet/>
      <dgm:spPr/>
      <dgm:t>
        <a:bodyPr/>
        <a:lstStyle/>
        <a:p>
          <a:endParaRPr lang="en-US"/>
        </a:p>
      </dgm:t>
    </dgm:pt>
    <dgm:pt modelId="{557D36FE-3A6F-4064-8C6E-67C3B6E5F2E3}" type="sibTrans" cxnId="{7D27EB2E-FF74-4485-9F71-EC8D13798956}">
      <dgm:prSet/>
      <dgm:spPr/>
      <dgm:t>
        <a:bodyPr/>
        <a:lstStyle/>
        <a:p>
          <a:endParaRPr lang="en-US"/>
        </a:p>
      </dgm:t>
    </dgm:pt>
    <dgm:pt modelId="{4BD7D669-D17F-4038-91C3-432CE9B4062F}" type="pres">
      <dgm:prSet presAssocID="{F1F26771-C243-4A8D-8225-D65ACAD5C93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5DEFA1-14D6-42C5-AEA9-CD16FFC88A00}" type="pres">
      <dgm:prSet presAssocID="{F1F26771-C243-4A8D-8225-D65ACAD5C939}" presName="children" presStyleCnt="0"/>
      <dgm:spPr/>
    </dgm:pt>
    <dgm:pt modelId="{9811F4A7-3D6C-4553-9842-16268D35868D}" type="pres">
      <dgm:prSet presAssocID="{F1F26771-C243-4A8D-8225-D65ACAD5C939}" presName="child1group" presStyleCnt="0"/>
      <dgm:spPr/>
    </dgm:pt>
    <dgm:pt modelId="{74084C74-52D8-44F3-ADC0-E16AB6FBF2CB}" type="pres">
      <dgm:prSet presAssocID="{F1F26771-C243-4A8D-8225-D65ACAD5C939}" presName="child1" presStyleLbl="bgAcc1" presStyleIdx="0" presStyleCnt="4" custScaleX="202544" custScaleY="136802" custLinFactNeighborX="-44092" custLinFactNeighborY="32024"/>
      <dgm:spPr/>
      <dgm:t>
        <a:bodyPr/>
        <a:lstStyle/>
        <a:p>
          <a:endParaRPr lang="en-US"/>
        </a:p>
      </dgm:t>
    </dgm:pt>
    <dgm:pt modelId="{81B4CFFB-08FE-4499-B052-0DC03FFF204C}" type="pres">
      <dgm:prSet presAssocID="{F1F26771-C243-4A8D-8225-D65ACAD5C93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10D9E-8C07-4B33-981E-158DE2F9E18D}" type="pres">
      <dgm:prSet presAssocID="{F1F26771-C243-4A8D-8225-D65ACAD5C939}" presName="child2group" presStyleCnt="0"/>
      <dgm:spPr/>
    </dgm:pt>
    <dgm:pt modelId="{F4DA6B49-EC78-4849-BB58-63E1037AACD0}" type="pres">
      <dgm:prSet presAssocID="{F1F26771-C243-4A8D-8225-D65ACAD5C939}" presName="child2" presStyleLbl="bgAcc1" presStyleIdx="1" presStyleCnt="4" custScaleX="197030" custScaleY="129945" custLinFactNeighborX="46979" custLinFactNeighborY="28972"/>
      <dgm:spPr/>
      <dgm:t>
        <a:bodyPr/>
        <a:lstStyle/>
        <a:p>
          <a:endParaRPr lang="en-US"/>
        </a:p>
      </dgm:t>
    </dgm:pt>
    <dgm:pt modelId="{42844B9C-A646-4BAD-B003-0E145DA10D18}" type="pres">
      <dgm:prSet presAssocID="{F1F26771-C243-4A8D-8225-D65ACAD5C93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D9EC58-624D-4C79-9E04-4BA8C2EF13C5}" type="pres">
      <dgm:prSet presAssocID="{F1F26771-C243-4A8D-8225-D65ACAD5C939}" presName="child3group" presStyleCnt="0"/>
      <dgm:spPr/>
    </dgm:pt>
    <dgm:pt modelId="{E018D8E0-1B77-4E5B-A5D5-435E2435CF1B}" type="pres">
      <dgm:prSet presAssocID="{F1F26771-C243-4A8D-8225-D65ACAD5C939}" presName="child3" presStyleLbl="bgAcc1" presStyleIdx="2" presStyleCnt="4" custScaleX="228882" custScaleY="143921" custLinFactNeighborX="46669" custLinFactNeighborY="-23019"/>
      <dgm:spPr/>
      <dgm:t>
        <a:bodyPr/>
        <a:lstStyle/>
        <a:p>
          <a:endParaRPr lang="en-US"/>
        </a:p>
      </dgm:t>
    </dgm:pt>
    <dgm:pt modelId="{894DF50E-07D0-404B-9DE1-761EE192F83E}" type="pres">
      <dgm:prSet presAssocID="{F1F26771-C243-4A8D-8225-D65ACAD5C93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1D80B7-74A7-40AF-8535-78B04C9C9A0E}" type="pres">
      <dgm:prSet presAssocID="{F1F26771-C243-4A8D-8225-D65ACAD5C939}" presName="child4group" presStyleCnt="0"/>
      <dgm:spPr/>
    </dgm:pt>
    <dgm:pt modelId="{E0B5DEB6-D101-4298-9024-E4F06F0485B0}" type="pres">
      <dgm:prSet presAssocID="{F1F26771-C243-4A8D-8225-D65ACAD5C939}" presName="child4" presStyleLbl="bgAcc1" presStyleIdx="3" presStyleCnt="4" custScaleX="227063" custScaleY="146481" custLinFactNeighborX="-39199" custLinFactNeighborY="-22208"/>
      <dgm:spPr/>
      <dgm:t>
        <a:bodyPr/>
        <a:lstStyle/>
        <a:p>
          <a:endParaRPr lang="en-US"/>
        </a:p>
      </dgm:t>
    </dgm:pt>
    <dgm:pt modelId="{36386460-96D6-4128-AFC7-BA6DC6A36E86}" type="pres">
      <dgm:prSet presAssocID="{F1F26771-C243-4A8D-8225-D65ACAD5C93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5560B6-572D-487B-BA14-FFA84960BBA8}" type="pres">
      <dgm:prSet presAssocID="{F1F26771-C243-4A8D-8225-D65ACAD5C939}" presName="childPlaceholder" presStyleCnt="0"/>
      <dgm:spPr/>
    </dgm:pt>
    <dgm:pt modelId="{D9D38726-DAA1-4EA1-8BD5-D028CCA4003C}" type="pres">
      <dgm:prSet presAssocID="{F1F26771-C243-4A8D-8225-D65ACAD5C939}" presName="circle" presStyleCnt="0"/>
      <dgm:spPr/>
    </dgm:pt>
    <dgm:pt modelId="{AEE5C41B-8D33-490C-9A0D-9292E3842D0D}" type="pres">
      <dgm:prSet presAssocID="{F1F26771-C243-4A8D-8225-D65ACAD5C93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4E129-6BD0-42CD-93E6-966D529695D9}" type="pres">
      <dgm:prSet presAssocID="{F1F26771-C243-4A8D-8225-D65ACAD5C939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2E399-E15E-423F-9D4B-56BDF2CBFFBC}" type="pres">
      <dgm:prSet presAssocID="{F1F26771-C243-4A8D-8225-D65ACAD5C93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932DE-0A2D-4A3D-804A-F97406983163}" type="pres">
      <dgm:prSet presAssocID="{F1F26771-C243-4A8D-8225-D65ACAD5C93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77635-3D3E-4A45-A748-AD5F72C7F9FE}" type="pres">
      <dgm:prSet presAssocID="{F1F26771-C243-4A8D-8225-D65ACAD5C939}" presName="quadrantPlaceholder" presStyleCnt="0"/>
      <dgm:spPr/>
    </dgm:pt>
    <dgm:pt modelId="{E1449252-F329-440F-9852-25E747DBD408}" type="pres">
      <dgm:prSet presAssocID="{F1F26771-C243-4A8D-8225-D65ACAD5C939}" presName="center1" presStyleLbl="fgShp" presStyleIdx="0" presStyleCnt="2"/>
      <dgm:spPr>
        <a:solidFill>
          <a:srgbClr val="F1632A"/>
        </a:solidFill>
      </dgm:spPr>
    </dgm:pt>
    <dgm:pt modelId="{3E4FB9A5-2CBC-4CB1-BDAE-FBCD547DB50A}" type="pres">
      <dgm:prSet presAssocID="{F1F26771-C243-4A8D-8225-D65ACAD5C939}" presName="center2" presStyleLbl="fgShp" presStyleIdx="1" presStyleCnt="2"/>
      <dgm:spPr>
        <a:solidFill>
          <a:srgbClr val="F1632A"/>
        </a:solidFill>
      </dgm:spPr>
    </dgm:pt>
  </dgm:ptLst>
  <dgm:cxnLst>
    <dgm:cxn modelId="{E836D97E-6651-475E-9071-2AD29602F192}" type="presOf" srcId="{25F176EB-95DA-41DE-BDB6-47B91E1CA6B3}" destId="{E0B5DEB6-D101-4298-9024-E4F06F0485B0}" srcOrd="0" destOrd="1" presId="urn:microsoft.com/office/officeart/2005/8/layout/cycle4"/>
    <dgm:cxn modelId="{2BBDDB36-EFA6-4057-81A9-3C6C515133B7}" srcId="{F1F26771-C243-4A8D-8225-D65ACAD5C939}" destId="{93BA539D-0A84-4D29-B2F5-896E5D2AAB2A}" srcOrd="3" destOrd="0" parTransId="{D4AE33CC-147A-4B0F-848E-B8E250A9BBEA}" sibTransId="{22EF2F35-AC7D-4CD3-BA53-B687C2FEA6DB}"/>
    <dgm:cxn modelId="{ABE2E493-6433-4DF4-B68B-35B4B1E95C85}" type="presOf" srcId="{2F7FCAC5-D9B5-433A-B332-629FD417D563}" destId="{894DF50E-07D0-404B-9DE1-761EE192F83E}" srcOrd="1" destOrd="0" presId="urn:microsoft.com/office/officeart/2005/8/layout/cycle4"/>
    <dgm:cxn modelId="{FC711443-7BE6-4CCB-ACDA-DAF6183F17B8}" type="presOf" srcId="{C31BF7EE-6CE3-4B61-8348-A1F15B64E02F}" destId="{42844B9C-A646-4BAD-B003-0E145DA10D18}" srcOrd="1" destOrd="2" presId="urn:microsoft.com/office/officeart/2005/8/layout/cycle4"/>
    <dgm:cxn modelId="{2856425E-F49B-463E-9CDF-649C90820907}" type="presOf" srcId="{66964D8E-C292-4CE0-84FA-1A5871AF93D8}" destId="{F4DA6B49-EC78-4849-BB58-63E1037AACD0}" srcOrd="0" destOrd="0" presId="urn:microsoft.com/office/officeart/2005/8/layout/cycle4"/>
    <dgm:cxn modelId="{7D27EB2E-FF74-4485-9F71-EC8D13798956}" srcId="{93BA539D-0A84-4D29-B2F5-896E5D2AAB2A}" destId="{69750B06-9E1F-4E28-98A8-3D7B55649CCB}" srcOrd="2" destOrd="0" parTransId="{D0F0C9CB-E8AB-4EAF-8B0E-50B3564027E7}" sibTransId="{557D36FE-3A6F-4064-8C6E-67C3B6E5F2E3}"/>
    <dgm:cxn modelId="{82A03644-0FB5-47D0-AA10-939D3329A62E}" srcId="{21BD110A-F932-422B-B31C-C48FFA432E5D}" destId="{786FB15F-4B18-4A81-A574-55D95891303A}" srcOrd="1" destOrd="0" parTransId="{B68B5250-63B9-4574-A9BC-99B9A0A4AC18}" sibTransId="{15EFB746-88C0-4733-B9E3-9EB857D64A29}"/>
    <dgm:cxn modelId="{49462AA8-5296-407C-BF0F-816F8536D65C}" type="presOf" srcId="{C31BF7EE-6CE3-4B61-8348-A1F15B64E02F}" destId="{F4DA6B49-EC78-4849-BB58-63E1037AACD0}" srcOrd="0" destOrd="2" presId="urn:microsoft.com/office/officeart/2005/8/layout/cycle4"/>
    <dgm:cxn modelId="{B4267048-8A5E-41DB-9D12-E77FE847EFF6}" srcId="{F1F26771-C243-4A8D-8225-D65ACAD5C939}" destId="{9464F5A6-D875-4790-A30E-4A27C2FF8B4F}" srcOrd="2" destOrd="0" parTransId="{CE9F17A4-2C4C-406D-8B92-5979CAF25233}" sibTransId="{F970D9D9-F352-49EC-8C44-B24AD2E5CB61}"/>
    <dgm:cxn modelId="{CF82D3D9-D05A-4A09-A410-DB4DD81D9F50}" srcId="{9464F5A6-D875-4790-A30E-4A27C2FF8B4F}" destId="{2F7FCAC5-D9B5-433A-B332-629FD417D563}" srcOrd="0" destOrd="0" parTransId="{28ABD73C-0103-40FC-8014-5D45FCEA7CA9}" sibTransId="{56692041-A7DD-40FD-B794-08478AC5A072}"/>
    <dgm:cxn modelId="{51059929-607B-4FC7-B503-590FD9CD6B38}" srcId="{DA84B416-843D-4CCB-A12F-9D8043911EFD}" destId="{C31BF7EE-6CE3-4B61-8348-A1F15B64E02F}" srcOrd="2" destOrd="0" parTransId="{D03B7E34-5C4A-4007-A894-BB672AEFD4FF}" sibTransId="{A19F45BC-2F9C-428B-A1FB-497D77936D7E}"/>
    <dgm:cxn modelId="{75D4D4C5-D9E6-4BCC-BB5D-78E6104E7051}" type="presOf" srcId="{B493CA16-9CFF-431E-9C8E-0E1344C9DDBB}" destId="{81B4CFFB-08FE-4499-B052-0DC03FFF204C}" srcOrd="1" destOrd="0" presId="urn:microsoft.com/office/officeart/2005/8/layout/cycle4"/>
    <dgm:cxn modelId="{1080C6BB-7732-4E63-9CFD-A890E8561305}" type="presOf" srcId="{21BD110A-F932-422B-B31C-C48FFA432E5D}" destId="{AEE5C41B-8D33-490C-9A0D-9292E3842D0D}" srcOrd="0" destOrd="0" presId="urn:microsoft.com/office/officeart/2005/8/layout/cycle4"/>
    <dgm:cxn modelId="{DB9C41C8-B514-4B6F-B3DD-D59141EF1E00}" type="presOf" srcId="{69750B06-9E1F-4E28-98A8-3D7B55649CCB}" destId="{36386460-96D6-4128-AFC7-BA6DC6A36E86}" srcOrd="1" destOrd="2" presId="urn:microsoft.com/office/officeart/2005/8/layout/cycle4"/>
    <dgm:cxn modelId="{164BA2E8-1547-4F67-B36F-01936D7F1E3E}" srcId="{9464F5A6-D875-4790-A30E-4A27C2FF8B4F}" destId="{6EE1CEBC-2E10-4CBA-9B13-7EC5F7AB6254}" srcOrd="2" destOrd="0" parTransId="{BC9F0C2E-0BC4-476D-9A60-8BA311AF4DB0}" sibTransId="{48F7D875-6CD7-465C-8F0D-FD8CFCA9D927}"/>
    <dgm:cxn modelId="{3B0F3925-3465-4D4D-A36C-B0C8AFF34A4E}" srcId="{F1F26771-C243-4A8D-8225-D65ACAD5C939}" destId="{DA84B416-843D-4CCB-A12F-9D8043911EFD}" srcOrd="1" destOrd="0" parTransId="{4C11E5C5-50B6-440C-9DE9-D47602DA80F1}" sibTransId="{8BB472D5-16CA-4E6E-8F8C-72787D79013E}"/>
    <dgm:cxn modelId="{4B8E5E3A-257F-418D-BF16-12EFBE391A24}" type="presOf" srcId="{786FB15F-4B18-4A81-A574-55D95891303A}" destId="{74084C74-52D8-44F3-ADC0-E16AB6FBF2CB}" srcOrd="0" destOrd="1" presId="urn:microsoft.com/office/officeart/2005/8/layout/cycle4"/>
    <dgm:cxn modelId="{EC6D04B8-F5DF-4183-9CF0-1C1C1E65C2D7}" srcId="{21BD110A-F932-422B-B31C-C48FFA432E5D}" destId="{9255EC38-8C4A-46FC-884D-41335882955E}" srcOrd="3" destOrd="0" parTransId="{501A7A02-2A9C-4081-A06B-78FC1EF053F6}" sibTransId="{D9E1DE1F-F8CE-4F41-8774-82DF1BBA3D5D}"/>
    <dgm:cxn modelId="{45163096-5F5B-4A4A-A8A7-FE19C924F046}" srcId="{93BA539D-0A84-4D29-B2F5-896E5D2AAB2A}" destId="{25F176EB-95DA-41DE-BDB6-47B91E1CA6B3}" srcOrd="1" destOrd="0" parTransId="{AEFF2F07-858C-4276-AE22-8C39499C38B7}" sibTransId="{4A3B04FC-2DC6-462F-AB32-11D2071D8DA8}"/>
    <dgm:cxn modelId="{8844B5F9-6066-459A-AE89-9768250E5213}" type="presOf" srcId="{9255EC38-8C4A-46FC-884D-41335882955E}" destId="{74084C74-52D8-44F3-ADC0-E16AB6FBF2CB}" srcOrd="0" destOrd="3" presId="urn:microsoft.com/office/officeart/2005/8/layout/cycle4"/>
    <dgm:cxn modelId="{851AA22F-11C1-470D-B769-389AC9D37C96}" type="presOf" srcId="{F9B4D5D5-6648-426E-9D17-14F396AB32C2}" destId="{F4DA6B49-EC78-4849-BB58-63E1037AACD0}" srcOrd="0" destOrd="1" presId="urn:microsoft.com/office/officeart/2005/8/layout/cycle4"/>
    <dgm:cxn modelId="{B6E76617-18D4-4F97-A5EA-C37F88B72580}" type="presOf" srcId="{25F176EB-95DA-41DE-BDB6-47B91E1CA6B3}" destId="{36386460-96D6-4128-AFC7-BA6DC6A36E86}" srcOrd="1" destOrd="1" presId="urn:microsoft.com/office/officeart/2005/8/layout/cycle4"/>
    <dgm:cxn modelId="{6D1FD5C8-EDCE-4CBF-8FCC-16DAC29A4F65}" type="presOf" srcId="{F9B4D5D5-6648-426E-9D17-14F396AB32C2}" destId="{42844B9C-A646-4BAD-B003-0E145DA10D18}" srcOrd="1" destOrd="1" presId="urn:microsoft.com/office/officeart/2005/8/layout/cycle4"/>
    <dgm:cxn modelId="{3AE78F7A-7F5D-4930-BC12-DF71ED67D1D6}" type="presOf" srcId="{6EE1CEBC-2E10-4CBA-9B13-7EC5F7AB6254}" destId="{E018D8E0-1B77-4E5B-A5D5-435E2435CF1B}" srcOrd="0" destOrd="2" presId="urn:microsoft.com/office/officeart/2005/8/layout/cycle4"/>
    <dgm:cxn modelId="{B0A5B7D5-ABD5-44B4-AC28-A52D9650C3CA}" type="presOf" srcId="{6EE1CEBC-2E10-4CBA-9B13-7EC5F7AB6254}" destId="{894DF50E-07D0-404B-9DE1-761EE192F83E}" srcOrd="1" destOrd="2" presId="urn:microsoft.com/office/officeart/2005/8/layout/cycle4"/>
    <dgm:cxn modelId="{3288CB06-B635-487E-BEB3-3147EAC50712}" srcId="{93BA539D-0A84-4D29-B2F5-896E5D2AAB2A}" destId="{33861381-8BD9-49A9-8B42-FED0C579ABAC}" srcOrd="0" destOrd="0" parTransId="{A2761BE5-198C-42E9-927A-4C98A9D676E6}" sibTransId="{F1E6789C-7F5A-4503-A880-6F33FEEC2AF7}"/>
    <dgm:cxn modelId="{179E54EB-9325-4484-9A65-C6707B6E584C}" type="presOf" srcId="{C230EB26-917C-4C82-8333-D52CFD8855B5}" destId="{894DF50E-07D0-404B-9DE1-761EE192F83E}" srcOrd="1" destOrd="1" presId="urn:microsoft.com/office/officeart/2005/8/layout/cycle4"/>
    <dgm:cxn modelId="{954A2F54-D052-4DB3-A753-15E6840C6E82}" type="presOf" srcId="{DA84B416-843D-4CCB-A12F-9D8043911EFD}" destId="{E0A4E129-6BD0-42CD-93E6-966D529695D9}" srcOrd="0" destOrd="0" presId="urn:microsoft.com/office/officeart/2005/8/layout/cycle4"/>
    <dgm:cxn modelId="{6C7EEC80-DDFD-4E89-8C73-4ED123DCEC56}" type="presOf" srcId="{93BA539D-0A84-4D29-B2F5-896E5D2AAB2A}" destId="{0E2932DE-0A2D-4A3D-804A-F97406983163}" srcOrd="0" destOrd="0" presId="urn:microsoft.com/office/officeart/2005/8/layout/cycle4"/>
    <dgm:cxn modelId="{992C86AB-96F3-48E6-89C5-40E8B32B2DBA}" srcId="{21BD110A-F932-422B-B31C-C48FFA432E5D}" destId="{EE2ADAD8-9D35-4612-A838-2B68C8DEA06C}" srcOrd="2" destOrd="0" parTransId="{1A46C805-1FF3-45C1-86DD-C3133228E6B4}" sibTransId="{BF814DFE-8558-4D1E-9086-E2818CF4876C}"/>
    <dgm:cxn modelId="{070A4622-FD36-4921-8468-ADCF145DA8BE}" type="presOf" srcId="{786FB15F-4B18-4A81-A574-55D95891303A}" destId="{81B4CFFB-08FE-4499-B052-0DC03FFF204C}" srcOrd="1" destOrd="1" presId="urn:microsoft.com/office/officeart/2005/8/layout/cycle4"/>
    <dgm:cxn modelId="{2B1AD9DA-4F98-4D1F-A453-51F0CF07F31C}" srcId="{21BD110A-F932-422B-B31C-C48FFA432E5D}" destId="{B493CA16-9CFF-431E-9C8E-0E1344C9DDBB}" srcOrd="0" destOrd="0" parTransId="{0AE0D223-E580-4D7B-8111-9D916F868BA7}" sibTransId="{7DD4C2F2-B67F-421A-80DB-2A2FE9558364}"/>
    <dgm:cxn modelId="{528314F8-31AE-4B60-B321-45E0BCF9F403}" type="presOf" srcId="{66964D8E-C292-4CE0-84FA-1A5871AF93D8}" destId="{42844B9C-A646-4BAD-B003-0E145DA10D18}" srcOrd="1" destOrd="0" presId="urn:microsoft.com/office/officeart/2005/8/layout/cycle4"/>
    <dgm:cxn modelId="{15E6449C-ED8D-47FE-A19F-7E3F56697607}" type="presOf" srcId="{F1F26771-C243-4A8D-8225-D65ACAD5C939}" destId="{4BD7D669-D17F-4038-91C3-432CE9B4062F}" srcOrd="0" destOrd="0" presId="urn:microsoft.com/office/officeart/2005/8/layout/cycle4"/>
    <dgm:cxn modelId="{192EF264-CE3D-45EA-8879-A054DA7DBA64}" type="presOf" srcId="{EE2ADAD8-9D35-4612-A838-2B68C8DEA06C}" destId="{81B4CFFB-08FE-4499-B052-0DC03FFF204C}" srcOrd="1" destOrd="2" presId="urn:microsoft.com/office/officeart/2005/8/layout/cycle4"/>
    <dgm:cxn modelId="{8D053EC3-5DDC-4A23-8B8F-62B75E0BAABE}" type="presOf" srcId="{2F7FCAC5-D9B5-433A-B332-629FD417D563}" destId="{E018D8E0-1B77-4E5B-A5D5-435E2435CF1B}" srcOrd="0" destOrd="0" presId="urn:microsoft.com/office/officeart/2005/8/layout/cycle4"/>
    <dgm:cxn modelId="{060AEF30-0693-48EF-A244-D0DC0290D944}" type="presOf" srcId="{69750B06-9E1F-4E28-98A8-3D7B55649CCB}" destId="{E0B5DEB6-D101-4298-9024-E4F06F0485B0}" srcOrd="0" destOrd="2" presId="urn:microsoft.com/office/officeart/2005/8/layout/cycle4"/>
    <dgm:cxn modelId="{147BADC3-9B9C-4DDF-A198-70F453AC2DC5}" srcId="{9464F5A6-D875-4790-A30E-4A27C2FF8B4F}" destId="{C230EB26-917C-4C82-8333-D52CFD8855B5}" srcOrd="1" destOrd="0" parTransId="{E187C6B2-7F97-4DBB-AAD5-469421BB19DF}" sibTransId="{D27C6268-BB32-48BF-BA78-9C2221F4A6B5}"/>
    <dgm:cxn modelId="{BB82097D-ACC4-4116-8E23-8C316A350AE8}" type="presOf" srcId="{C230EB26-917C-4C82-8333-D52CFD8855B5}" destId="{E018D8E0-1B77-4E5B-A5D5-435E2435CF1B}" srcOrd="0" destOrd="1" presId="urn:microsoft.com/office/officeart/2005/8/layout/cycle4"/>
    <dgm:cxn modelId="{339DC295-E1D3-4D9B-BCBB-8613A94BF34A}" type="presOf" srcId="{EE2ADAD8-9D35-4612-A838-2B68C8DEA06C}" destId="{74084C74-52D8-44F3-ADC0-E16AB6FBF2CB}" srcOrd="0" destOrd="2" presId="urn:microsoft.com/office/officeart/2005/8/layout/cycle4"/>
    <dgm:cxn modelId="{FE7DA84A-BABB-4C23-92AD-1F0D44386AFF}" type="presOf" srcId="{33861381-8BD9-49A9-8B42-FED0C579ABAC}" destId="{36386460-96D6-4128-AFC7-BA6DC6A36E86}" srcOrd="1" destOrd="0" presId="urn:microsoft.com/office/officeart/2005/8/layout/cycle4"/>
    <dgm:cxn modelId="{2FF0AEA9-BA9E-48F3-9484-15D5E3149167}" type="presOf" srcId="{33861381-8BD9-49A9-8B42-FED0C579ABAC}" destId="{E0B5DEB6-D101-4298-9024-E4F06F0485B0}" srcOrd="0" destOrd="0" presId="urn:microsoft.com/office/officeart/2005/8/layout/cycle4"/>
    <dgm:cxn modelId="{CB175632-9738-4AE3-A652-774868E4BBD4}" type="presOf" srcId="{9255EC38-8C4A-46FC-884D-41335882955E}" destId="{81B4CFFB-08FE-4499-B052-0DC03FFF204C}" srcOrd="1" destOrd="3" presId="urn:microsoft.com/office/officeart/2005/8/layout/cycle4"/>
    <dgm:cxn modelId="{5EC41624-50B2-41AF-9DCC-89C6F3D16E1D}" srcId="{DA84B416-843D-4CCB-A12F-9D8043911EFD}" destId="{F9B4D5D5-6648-426E-9D17-14F396AB32C2}" srcOrd="1" destOrd="0" parTransId="{30F13BAF-42A1-4B0C-8A81-834E57376C3B}" sibTransId="{E59B8E11-F289-4492-BC02-C151A6A68152}"/>
    <dgm:cxn modelId="{0267104E-A2A2-4A13-8EC3-D9B4B2702AE8}" srcId="{F1F26771-C243-4A8D-8225-D65ACAD5C939}" destId="{21BD110A-F932-422B-B31C-C48FFA432E5D}" srcOrd="0" destOrd="0" parTransId="{D5530F92-A07A-42E7-861E-6EC15E07EAAB}" sibTransId="{581DD903-B081-4F72-8616-958650302A48}"/>
    <dgm:cxn modelId="{0AB0457D-6180-40ED-9517-D3699DC90644}" type="presOf" srcId="{B493CA16-9CFF-431E-9C8E-0E1344C9DDBB}" destId="{74084C74-52D8-44F3-ADC0-E16AB6FBF2CB}" srcOrd="0" destOrd="0" presId="urn:microsoft.com/office/officeart/2005/8/layout/cycle4"/>
    <dgm:cxn modelId="{21731EB4-D034-45BA-9B07-52ADD0BD4282}" srcId="{DA84B416-843D-4CCB-A12F-9D8043911EFD}" destId="{66964D8E-C292-4CE0-84FA-1A5871AF93D8}" srcOrd="0" destOrd="0" parTransId="{11AE20A3-DFFC-4301-A4FA-AA83167BF617}" sibTransId="{EC25E72C-28FA-4676-8272-6BE9FD2F36F1}"/>
    <dgm:cxn modelId="{B08EC51C-90B7-4911-9E45-BAF342917AAF}" type="presOf" srcId="{9464F5A6-D875-4790-A30E-4A27C2FF8B4F}" destId="{B4D2E399-E15E-423F-9D4B-56BDF2CBFFBC}" srcOrd="0" destOrd="0" presId="urn:microsoft.com/office/officeart/2005/8/layout/cycle4"/>
    <dgm:cxn modelId="{9951BF58-DD1C-438E-8D93-2F9831C174D3}" type="presParOf" srcId="{4BD7D669-D17F-4038-91C3-432CE9B4062F}" destId="{C95DEFA1-14D6-42C5-AEA9-CD16FFC88A00}" srcOrd="0" destOrd="0" presId="urn:microsoft.com/office/officeart/2005/8/layout/cycle4"/>
    <dgm:cxn modelId="{0889A448-C2E8-465B-87CD-FB8A66F947B2}" type="presParOf" srcId="{C95DEFA1-14D6-42C5-AEA9-CD16FFC88A00}" destId="{9811F4A7-3D6C-4553-9842-16268D35868D}" srcOrd="0" destOrd="0" presId="urn:microsoft.com/office/officeart/2005/8/layout/cycle4"/>
    <dgm:cxn modelId="{C88FEA00-73F1-429A-8822-DFC7CD57695B}" type="presParOf" srcId="{9811F4A7-3D6C-4553-9842-16268D35868D}" destId="{74084C74-52D8-44F3-ADC0-E16AB6FBF2CB}" srcOrd="0" destOrd="0" presId="urn:microsoft.com/office/officeart/2005/8/layout/cycle4"/>
    <dgm:cxn modelId="{66CB3502-33C0-4731-AB06-CA08C5E75750}" type="presParOf" srcId="{9811F4A7-3D6C-4553-9842-16268D35868D}" destId="{81B4CFFB-08FE-4499-B052-0DC03FFF204C}" srcOrd="1" destOrd="0" presId="urn:microsoft.com/office/officeart/2005/8/layout/cycle4"/>
    <dgm:cxn modelId="{27C62090-F639-47E3-9758-7236E13E8C6B}" type="presParOf" srcId="{C95DEFA1-14D6-42C5-AEA9-CD16FFC88A00}" destId="{C3B10D9E-8C07-4B33-981E-158DE2F9E18D}" srcOrd="1" destOrd="0" presId="urn:microsoft.com/office/officeart/2005/8/layout/cycle4"/>
    <dgm:cxn modelId="{0F17E5ED-FE45-4001-AAD4-0459EEF315EA}" type="presParOf" srcId="{C3B10D9E-8C07-4B33-981E-158DE2F9E18D}" destId="{F4DA6B49-EC78-4849-BB58-63E1037AACD0}" srcOrd="0" destOrd="0" presId="urn:microsoft.com/office/officeart/2005/8/layout/cycle4"/>
    <dgm:cxn modelId="{C39C6973-7CB2-4EDB-8499-344CECF828CA}" type="presParOf" srcId="{C3B10D9E-8C07-4B33-981E-158DE2F9E18D}" destId="{42844B9C-A646-4BAD-B003-0E145DA10D18}" srcOrd="1" destOrd="0" presId="urn:microsoft.com/office/officeart/2005/8/layout/cycle4"/>
    <dgm:cxn modelId="{CD40CA68-5B2A-4183-9478-AB4347396E6A}" type="presParOf" srcId="{C95DEFA1-14D6-42C5-AEA9-CD16FFC88A00}" destId="{04D9EC58-624D-4C79-9E04-4BA8C2EF13C5}" srcOrd="2" destOrd="0" presId="urn:microsoft.com/office/officeart/2005/8/layout/cycle4"/>
    <dgm:cxn modelId="{82F7B825-9469-4503-B463-505D427F26B1}" type="presParOf" srcId="{04D9EC58-624D-4C79-9E04-4BA8C2EF13C5}" destId="{E018D8E0-1B77-4E5B-A5D5-435E2435CF1B}" srcOrd="0" destOrd="0" presId="urn:microsoft.com/office/officeart/2005/8/layout/cycle4"/>
    <dgm:cxn modelId="{EDC23F04-E3DC-4C79-BD01-383B92B729D2}" type="presParOf" srcId="{04D9EC58-624D-4C79-9E04-4BA8C2EF13C5}" destId="{894DF50E-07D0-404B-9DE1-761EE192F83E}" srcOrd="1" destOrd="0" presId="urn:microsoft.com/office/officeart/2005/8/layout/cycle4"/>
    <dgm:cxn modelId="{110A9B3B-0DB6-4D08-BC4A-08401E29B5B7}" type="presParOf" srcId="{C95DEFA1-14D6-42C5-AEA9-CD16FFC88A00}" destId="{6D1D80B7-74A7-40AF-8535-78B04C9C9A0E}" srcOrd="3" destOrd="0" presId="urn:microsoft.com/office/officeart/2005/8/layout/cycle4"/>
    <dgm:cxn modelId="{A7F19956-7AC7-487F-9BF8-0E33D848691B}" type="presParOf" srcId="{6D1D80B7-74A7-40AF-8535-78B04C9C9A0E}" destId="{E0B5DEB6-D101-4298-9024-E4F06F0485B0}" srcOrd="0" destOrd="0" presId="urn:microsoft.com/office/officeart/2005/8/layout/cycle4"/>
    <dgm:cxn modelId="{10AD3CDB-9F5E-4F46-B099-DB65EB9CDDC6}" type="presParOf" srcId="{6D1D80B7-74A7-40AF-8535-78B04C9C9A0E}" destId="{36386460-96D6-4128-AFC7-BA6DC6A36E86}" srcOrd="1" destOrd="0" presId="urn:microsoft.com/office/officeart/2005/8/layout/cycle4"/>
    <dgm:cxn modelId="{B1A39719-0741-4833-AC73-BBAA418E5170}" type="presParOf" srcId="{C95DEFA1-14D6-42C5-AEA9-CD16FFC88A00}" destId="{DE5560B6-572D-487B-BA14-FFA84960BBA8}" srcOrd="4" destOrd="0" presId="urn:microsoft.com/office/officeart/2005/8/layout/cycle4"/>
    <dgm:cxn modelId="{C1AA9596-6556-4919-8249-66206E3666B2}" type="presParOf" srcId="{4BD7D669-D17F-4038-91C3-432CE9B4062F}" destId="{D9D38726-DAA1-4EA1-8BD5-D028CCA4003C}" srcOrd="1" destOrd="0" presId="urn:microsoft.com/office/officeart/2005/8/layout/cycle4"/>
    <dgm:cxn modelId="{DE788A3D-1EF4-45BB-9980-4E841AFE4669}" type="presParOf" srcId="{D9D38726-DAA1-4EA1-8BD5-D028CCA4003C}" destId="{AEE5C41B-8D33-490C-9A0D-9292E3842D0D}" srcOrd="0" destOrd="0" presId="urn:microsoft.com/office/officeart/2005/8/layout/cycle4"/>
    <dgm:cxn modelId="{C2985405-150B-4567-8F7D-41A686E53D47}" type="presParOf" srcId="{D9D38726-DAA1-4EA1-8BD5-D028CCA4003C}" destId="{E0A4E129-6BD0-42CD-93E6-966D529695D9}" srcOrd="1" destOrd="0" presId="urn:microsoft.com/office/officeart/2005/8/layout/cycle4"/>
    <dgm:cxn modelId="{391D17EC-384D-4E8D-868E-106E60E5663B}" type="presParOf" srcId="{D9D38726-DAA1-4EA1-8BD5-D028CCA4003C}" destId="{B4D2E399-E15E-423F-9D4B-56BDF2CBFFBC}" srcOrd="2" destOrd="0" presId="urn:microsoft.com/office/officeart/2005/8/layout/cycle4"/>
    <dgm:cxn modelId="{436D2C13-6589-4351-BFEF-921BF375B189}" type="presParOf" srcId="{D9D38726-DAA1-4EA1-8BD5-D028CCA4003C}" destId="{0E2932DE-0A2D-4A3D-804A-F97406983163}" srcOrd="3" destOrd="0" presId="urn:microsoft.com/office/officeart/2005/8/layout/cycle4"/>
    <dgm:cxn modelId="{9DBE016B-CB53-4BF4-B44D-959C4EADB602}" type="presParOf" srcId="{D9D38726-DAA1-4EA1-8BD5-D028CCA4003C}" destId="{A8C77635-3D3E-4A45-A748-AD5F72C7F9FE}" srcOrd="4" destOrd="0" presId="urn:microsoft.com/office/officeart/2005/8/layout/cycle4"/>
    <dgm:cxn modelId="{17DAB8E7-A0F4-43D4-85B6-CCD4D66D2F17}" type="presParOf" srcId="{4BD7D669-D17F-4038-91C3-432CE9B4062F}" destId="{E1449252-F329-440F-9852-25E747DBD408}" srcOrd="2" destOrd="0" presId="urn:microsoft.com/office/officeart/2005/8/layout/cycle4"/>
    <dgm:cxn modelId="{4A611944-7C91-4C34-8084-8A664BEFD1F2}" type="presParOf" srcId="{4BD7D669-D17F-4038-91C3-432CE9B4062F}" destId="{3E4FB9A5-2CBC-4CB1-BDAE-FBCD547DB50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D8E0-1B77-4E5B-A5D5-435E2435CF1B}">
      <dsp:nvSpPr>
        <dsp:cNvPr id="0" name=""/>
        <dsp:cNvSpPr/>
      </dsp:nvSpPr>
      <dsp:spPr>
        <a:xfrm>
          <a:off x="6533474" y="2706295"/>
          <a:ext cx="5749682" cy="23419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1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Adaptable artificial neural networks with learning and pattern recognition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Digital logic on flexible substrates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 dirty="0"/>
        </a:p>
      </dsp:txBody>
      <dsp:txXfrm>
        <a:off x="8309824" y="3343230"/>
        <a:ext cx="3921887" cy="1653579"/>
      </dsp:txXfrm>
    </dsp:sp>
    <dsp:sp modelId="{E0B5DEB6-D101-4298-9024-E4F06F0485B0}">
      <dsp:nvSpPr>
        <dsp:cNvPr id="0" name=""/>
        <dsp:cNvSpPr/>
      </dsp:nvSpPr>
      <dsp:spPr>
        <a:xfrm>
          <a:off x="300610" y="2698663"/>
          <a:ext cx="5703987" cy="2383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1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Advanced electrical </a:t>
          </a:r>
          <a:br>
            <a:rPr lang="en-US" sz="2400" kern="1200" dirty="0" smtClean="0"/>
          </a:br>
          <a:r>
            <a:rPr lang="en-US" sz="2400" kern="1200" dirty="0" smtClean="0"/>
            <a:t>testing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Wafer probing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Custom high-performance neural network characterization</a:t>
          </a:r>
          <a:endParaRPr lang="en-US" sz="2400" kern="1200" dirty="0"/>
        </a:p>
      </dsp:txBody>
      <dsp:txXfrm>
        <a:off x="352970" y="3346928"/>
        <a:ext cx="3888071" cy="1682993"/>
      </dsp:txXfrm>
    </dsp:sp>
    <dsp:sp modelId="{F4DA6B49-EC78-4849-BB58-63E1037AACD0}">
      <dsp:nvSpPr>
        <dsp:cNvPr id="0" name=""/>
        <dsp:cNvSpPr/>
      </dsp:nvSpPr>
      <dsp:spPr>
        <a:xfrm>
          <a:off x="6941334" y="208119"/>
          <a:ext cx="4949536" cy="2114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Thin-film transistors for analog, digital, and memory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Memristors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Microelectrode arrays</a:t>
          </a:r>
          <a:endParaRPr lang="en-US" sz="2400" kern="1200" dirty="0"/>
        </a:p>
      </dsp:txBody>
      <dsp:txXfrm>
        <a:off x="8472644" y="254568"/>
        <a:ext cx="3371777" cy="1493003"/>
      </dsp:txXfrm>
    </dsp:sp>
    <dsp:sp modelId="{74084C74-52D8-44F3-ADC0-E16AB6FBF2CB}">
      <dsp:nvSpPr>
        <dsp:cNvPr id="0" name=""/>
        <dsp:cNvSpPr/>
      </dsp:nvSpPr>
      <dsp:spPr>
        <a:xfrm>
          <a:off x="485661" y="201993"/>
          <a:ext cx="5088052" cy="2226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PECVD Nano-crystalline silicon (</a:t>
          </a:r>
          <a:r>
            <a:rPr lang="en-US" sz="2400" b="1" kern="1200" dirty="0" err="1" smtClean="0"/>
            <a:t>nc</a:t>
          </a:r>
          <a:r>
            <a:rPr lang="en-US" sz="2400" b="1" kern="1200" dirty="0" smtClean="0"/>
            <a:t>-Si)</a:t>
          </a:r>
          <a:endParaRPr lang="en-US" sz="2400" b="1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High-k metal oxides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Metal nanoparticles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Flexible polymers</a:t>
          </a:r>
          <a:endParaRPr lang="en-US" sz="2400" kern="1200" dirty="0"/>
        </a:p>
      </dsp:txBody>
      <dsp:txXfrm>
        <a:off x="534562" y="250894"/>
        <a:ext cx="3463834" cy="1571784"/>
      </dsp:txXfrm>
    </dsp:sp>
    <dsp:sp modelId="{AEE5C41B-8D33-490C-9A0D-9292E3842D0D}">
      <dsp:nvSpPr>
        <dsp:cNvPr id="0" name=""/>
        <dsp:cNvSpPr/>
      </dsp:nvSpPr>
      <dsp:spPr>
        <a:xfrm>
          <a:off x="3945328" y="309542"/>
          <a:ext cx="2201877" cy="2201877"/>
        </a:xfrm>
        <a:prstGeom prst="pieWedge">
          <a:avLst/>
        </a:prstGeom>
        <a:solidFill>
          <a:srgbClr val="0934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Materials</a:t>
          </a:r>
          <a:endParaRPr lang="en-US" sz="2400" kern="1200" dirty="0"/>
        </a:p>
      </dsp:txBody>
      <dsp:txXfrm>
        <a:off x="4590243" y="954457"/>
        <a:ext cx="1556962" cy="1556962"/>
      </dsp:txXfrm>
    </dsp:sp>
    <dsp:sp modelId="{E0A4E129-6BD0-42CD-93E6-966D529695D9}">
      <dsp:nvSpPr>
        <dsp:cNvPr id="0" name=""/>
        <dsp:cNvSpPr/>
      </dsp:nvSpPr>
      <dsp:spPr>
        <a:xfrm rot="5400000">
          <a:off x="6248909" y="309542"/>
          <a:ext cx="2201877" cy="2201877"/>
        </a:xfrm>
        <a:prstGeom prst="pieWedge">
          <a:avLst/>
        </a:prstGeom>
        <a:solidFill>
          <a:srgbClr val="0934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Devices</a:t>
          </a:r>
          <a:endParaRPr lang="en-US" sz="2400" kern="1200" dirty="0"/>
        </a:p>
      </dsp:txBody>
      <dsp:txXfrm rot="-5400000">
        <a:off x="6248909" y="954457"/>
        <a:ext cx="1556962" cy="1556962"/>
      </dsp:txXfrm>
    </dsp:sp>
    <dsp:sp modelId="{B4D2E399-E15E-423F-9D4B-56BDF2CBFFBC}">
      <dsp:nvSpPr>
        <dsp:cNvPr id="0" name=""/>
        <dsp:cNvSpPr/>
      </dsp:nvSpPr>
      <dsp:spPr>
        <a:xfrm rot="10800000">
          <a:off x="6248909" y="2613123"/>
          <a:ext cx="2201877" cy="2201877"/>
        </a:xfrm>
        <a:prstGeom prst="pieWedge">
          <a:avLst/>
        </a:prstGeom>
        <a:solidFill>
          <a:srgbClr val="0934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Circuits</a:t>
          </a:r>
          <a:endParaRPr lang="en-US" sz="2400" kern="1200" dirty="0"/>
        </a:p>
      </dsp:txBody>
      <dsp:txXfrm rot="10800000">
        <a:off x="6248909" y="2613123"/>
        <a:ext cx="1556962" cy="1556962"/>
      </dsp:txXfrm>
    </dsp:sp>
    <dsp:sp modelId="{0E2932DE-0A2D-4A3D-804A-F97406983163}">
      <dsp:nvSpPr>
        <dsp:cNvPr id="0" name=""/>
        <dsp:cNvSpPr/>
      </dsp:nvSpPr>
      <dsp:spPr>
        <a:xfrm rot="16200000">
          <a:off x="3945328" y="2613123"/>
          <a:ext cx="2201877" cy="2201877"/>
        </a:xfrm>
        <a:prstGeom prst="pieWedge">
          <a:avLst/>
        </a:prstGeom>
        <a:solidFill>
          <a:srgbClr val="0934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Testing</a:t>
          </a:r>
          <a:endParaRPr lang="en-US" sz="2400" kern="1200" dirty="0"/>
        </a:p>
      </dsp:txBody>
      <dsp:txXfrm rot="5400000">
        <a:off x="4590243" y="2613123"/>
        <a:ext cx="1556962" cy="1556962"/>
      </dsp:txXfrm>
    </dsp:sp>
    <dsp:sp modelId="{E1449252-F329-440F-9852-25E747DBD408}">
      <dsp:nvSpPr>
        <dsp:cNvPr id="0" name=""/>
        <dsp:cNvSpPr/>
      </dsp:nvSpPr>
      <dsp:spPr>
        <a:xfrm>
          <a:off x="5817941" y="2104606"/>
          <a:ext cx="760232" cy="661071"/>
        </a:xfrm>
        <a:prstGeom prst="circularArrow">
          <a:avLst/>
        </a:prstGeom>
        <a:solidFill>
          <a:srgbClr val="F163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FB9A5-2CBC-4CB1-BDAE-FBCD547DB50A}">
      <dsp:nvSpPr>
        <dsp:cNvPr id="0" name=""/>
        <dsp:cNvSpPr/>
      </dsp:nvSpPr>
      <dsp:spPr>
        <a:xfrm rot="10800000">
          <a:off x="5817941" y="2358864"/>
          <a:ext cx="760232" cy="661071"/>
        </a:xfrm>
        <a:prstGeom prst="circularArrow">
          <a:avLst/>
        </a:prstGeom>
        <a:solidFill>
          <a:srgbClr val="F163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5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8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1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0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8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0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04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65204-98C7-4BDE-BED3-6EF9D5A85ABD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73286-7FAC-468E-81B7-F1F30E216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microsoft.com/office/2007/relationships/diagramDrawing" Target="../diagrams/drawing1.xml"/><Relationship Id="rId21" Type="http://schemas.openxmlformats.org/officeDocument/2006/relationships/image" Target="../media/image15.jpeg"/><Relationship Id="rId22" Type="http://schemas.openxmlformats.org/officeDocument/2006/relationships/image" Target="../media/image16.emf"/><Relationship Id="rId23" Type="http://schemas.openxmlformats.org/officeDocument/2006/relationships/image" Target="../media/image17.emf"/><Relationship Id="rId24" Type="http://schemas.openxmlformats.org/officeDocument/2006/relationships/image" Target="../media/image18.png"/><Relationship Id="rId25" Type="http://schemas.openxmlformats.org/officeDocument/2006/relationships/image" Target="../media/image19.png"/><Relationship Id="rId26" Type="http://schemas.openxmlformats.org/officeDocument/2006/relationships/image" Target="../media/image20.wmf"/><Relationship Id="rId27" Type="http://schemas.openxmlformats.org/officeDocument/2006/relationships/image" Target="../media/image21.emf"/><Relationship Id="rId28" Type="http://schemas.openxmlformats.org/officeDocument/2006/relationships/image" Target="../media/image22.png"/><Relationship Id="rId29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30" Type="http://schemas.openxmlformats.org/officeDocument/2006/relationships/image" Target="../media/image24.png"/><Relationship Id="rId31" Type="http://schemas.openxmlformats.org/officeDocument/2006/relationships/image" Target="../media/image25.png"/><Relationship Id="rId32" Type="http://schemas.openxmlformats.org/officeDocument/2006/relationships/image" Target="../media/image26.emf"/><Relationship Id="rId9" Type="http://schemas.openxmlformats.org/officeDocument/2006/relationships/image" Target="../media/image8.tiff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emf"/><Relationship Id="rId33" Type="http://schemas.openxmlformats.org/officeDocument/2006/relationships/image" Target="../media/image27.emf"/><Relationship Id="rId34" Type="http://schemas.openxmlformats.org/officeDocument/2006/relationships/image" Target="../media/image28.png"/><Relationship Id="rId35" Type="http://schemas.openxmlformats.org/officeDocument/2006/relationships/image" Target="../media/image29.png"/><Relationship Id="rId36" Type="http://schemas.openxmlformats.org/officeDocument/2006/relationships/image" Target="../media/image30.emf"/><Relationship Id="rId10" Type="http://schemas.openxmlformats.org/officeDocument/2006/relationships/image" Target="../media/image9.jpe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jpg"/><Relationship Id="rId14" Type="http://schemas.openxmlformats.org/officeDocument/2006/relationships/image" Target="../media/image13.jpeg"/><Relationship Id="rId15" Type="http://schemas.openxmlformats.org/officeDocument/2006/relationships/image" Target="../media/image14.png"/><Relationship Id="rId16" Type="http://schemas.openxmlformats.org/officeDocument/2006/relationships/diagramData" Target="../diagrams/data1.xml"/><Relationship Id="rId17" Type="http://schemas.openxmlformats.org/officeDocument/2006/relationships/diagramLayout" Target="../diagrams/layout1.xml"/><Relationship Id="rId18" Type="http://schemas.openxmlformats.org/officeDocument/2006/relationships/diagramQuickStyle" Target="../diagrams/quickStyle1.xml"/><Relationship Id="rId19" Type="http://schemas.openxmlformats.org/officeDocument/2006/relationships/diagramColors" Target="../diagrams/colors1.xml"/><Relationship Id="rId37" Type="http://schemas.openxmlformats.org/officeDocument/2006/relationships/image" Target="../media/image31.png"/><Relationship Id="rId3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19790" y="1377525"/>
            <a:ext cx="3295903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800" b="1" dirty="0" smtClean="0">
                <a:solidFill>
                  <a:srgbClr val="FA6300"/>
                </a:solidFill>
              </a:rPr>
              <a:t>Materials and Devices for Neural Systems and Interfaces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6600" dirty="0" err="1" smtClean="0">
                <a:solidFill>
                  <a:srgbClr val="1398FF"/>
                </a:solidFill>
              </a:rPr>
              <a:t>Sumedha</a:t>
            </a:r>
            <a:r>
              <a:rPr lang="en-US" sz="6600" dirty="0" smtClean="0">
                <a:solidFill>
                  <a:srgbClr val="1398FF"/>
                </a:solidFill>
              </a:rPr>
              <a:t> </a:t>
            </a:r>
            <a:r>
              <a:rPr lang="en-US" sz="6600" dirty="0" err="1" smtClean="0">
                <a:solidFill>
                  <a:srgbClr val="1398FF"/>
                </a:solidFill>
              </a:rPr>
              <a:t>Gandharava</a:t>
            </a:r>
            <a:r>
              <a:rPr lang="en-US" sz="6600" dirty="0" smtClean="0">
                <a:solidFill>
                  <a:srgbClr val="1398FF"/>
                </a:solidFill>
              </a:rPr>
              <a:t>, </a:t>
            </a:r>
            <a:r>
              <a:rPr lang="en-US" sz="6600" dirty="0" err="1" smtClean="0">
                <a:solidFill>
                  <a:srgbClr val="1398FF"/>
                </a:solidFill>
              </a:rPr>
              <a:t>Sepideh</a:t>
            </a:r>
            <a:r>
              <a:rPr lang="en-US" sz="6600" dirty="0" smtClean="0">
                <a:solidFill>
                  <a:srgbClr val="1398FF"/>
                </a:solidFill>
              </a:rPr>
              <a:t> </a:t>
            </a:r>
            <a:r>
              <a:rPr lang="en-US" sz="6600" dirty="0" err="1" smtClean="0">
                <a:solidFill>
                  <a:srgbClr val="1398FF"/>
                </a:solidFill>
              </a:rPr>
              <a:t>Rastegar</a:t>
            </a:r>
            <a:r>
              <a:rPr lang="en-US" sz="6600" dirty="0" smtClean="0">
                <a:solidFill>
                  <a:srgbClr val="1398FF"/>
                </a:solidFill>
              </a:rPr>
              <a:t>, Catherine Walker, Justin Stadlbauer, Kurtis </a:t>
            </a:r>
            <a:r>
              <a:rPr lang="en-US" sz="6600" dirty="0">
                <a:solidFill>
                  <a:srgbClr val="1398FF"/>
                </a:solidFill>
              </a:rPr>
              <a:t>D. Cantley</a:t>
            </a:r>
          </a:p>
          <a:p>
            <a:pPr algn="ctr"/>
            <a:r>
              <a:rPr lang="en-US" sz="4800" dirty="0" smtClean="0">
                <a:solidFill>
                  <a:srgbClr val="13BA33"/>
                </a:solidFill>
              </a:rPr>
              <a:t>Department of Electrical </a:t>
            </a:r>
            <a:r>
              <a:rPr lang="en-US" sz="4800" dirty="0">
                <a:solidFill>
                  <a:srgbClr val="13BA33"/>
                </a:solidFill>
              </a:rPr>
              <a:t>and Computer </a:t>
            </a:r>
            <a:r>
              <a:rPr lang="en-US" sz="4800" dirty="0" smtClean="0">
                <a:solidFill>
                  <a:srgbClr val="13BA33"/>
                </a:solidFill>
              </a:rPr>
              <a:t>Engineering, Boise </a:t>
            </a:r>
            <a:r>
              <a:rPr lang="en-US" sz="4800" dirty="0">
                <a:solidFill>
                  <a:srgbClr val="13BA33"/>
                </a:solidFill>
              </a:rPr>
              <a:t>State University</a:t>
            </a:r>
          </a:p>
        </p:txBody>
      </p:sp>
      <p:pic>
        <p:nvPicPr>
          <p:cNvPr id="1026" name="Picture 2" descr="http://brandstandards.boisestate.edu/wp-content/uploads/2013/01/boisestate-stackedlogo-2color-RG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22" y="1303841"/>
            <a:ext cx="5432605" cy="419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1230321" y="6272712"/>
            <a:ext cx="41495068" cy="15730"/>
          </a:xfrm>
          <a:prstGeom prst="line">
            <a:avLst/>
          </a:prstGeom>
          <a:ln w="76200">
            <a:solidFill>
              <a:srgbClr val="0934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230321" y="6206785"/>
            <a:ext cx="41495068" cy="19921"/>
          </a:xfrm>
          <a:prstGeom prst="line">
            <a:avLst/>
          </a:prstGeom>
          <a:ln w="76200">
            <a:solidFill>
              <a:srgbClr val="F163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218775" y="32047403"/>
            <a:ext cx="41490154" cy="2744"/>
          </a:xfrm>
          <a:prstGeom prst="line">
            <a:avLst/>
          </a:prstGeom>
          <a:ln w="76200">
            <a:solidFill>
              <a:srgbClr val="0934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18775" y="32114353"/>
            <a:ext cx="41490154" cy="15"/>
          </a:xfrm>
          <a:prstGeom prst="line">
            <a:avLst/>
          </a:prstGeom>
          <a:ln w="76200">
            <a:solidFill>
              <a:srgbClr val="F163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674" y="26844737"/>
            <a:ext cx="3779967" cy="1289325"/>
          </a:xfrm>
          <a:prstGeom prst="rect">
            <a:avLst/>
          </a:prstGeom>
        </p:spPr>
      </p:pic>
      <p:pic>
        <p:nvPicPr>
          <p:cNvPr id="73" name="Picture 7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" t="2717" r="1614" b="4348"/>
          <a:stretch/>
        </p:blipFill>
        <p:spPr bwMode="auto">
          <a:xfrm>
            <a:off x="38377409" y="29355580"/>
            <a:ext cx="3178672" cy="17198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18775" y="6845158"/>
            <a:ext cx="12857740" cy="10743565"/>
          </a:xfrm>
          <a:prstGeom prst="rect">
            <a:avLst/>
          </a:prstGeom>
          <a:noFill/>
          <a:ln w="38100">
            <a:solidFill>
              <a:srgbClr val="F16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30321" y="6845158"/>
            <a:ext cx="1284619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398FF"/>
                </a:solidFill>
              </a:rPr>
              <a:t>Overview</a:t>
            </a:r>
            <a:endParaRPr lang="en-US" dirty="0">
              <a:solidFill>
                <a:srgbClr val="1398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535883" y="6836444"/>
            <a:ext cx="14923700" cy="9105921"/>
          </a:xfrm>
          <a:prstGeom prst="rect">
            <a:avLst/>
          </a:prstGeom>
          <a:noFill/>
          <a:ln w="38100">
            <a:solidFill>
              <a:srgbClr val="F16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230321" y="18265921"/>
            <a:ext cx="1301014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398FF"/>
                </a:solidFill>
              </a:rPr>
              <a:t>Resistive Memory</a:t>
            </a:r>
            <a:endParaRPr lang="en-US" dirty="0">
              <a:solidFill>
                <a:srgbClr val="1398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218775" y="18241340"/>
            <a:ext cx="12863501" cy="13076862"/>
          </a:xfrm>
          <a:prstGeom prst="rect">
            <a:avLst/>
          </a:prstGeom>
          <a:noFill/>
          <a:ln w="38100">
            <a:solidFill>
              <a:srgbClr val="F16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4535883" y="6782372"/>
            <a:ext cx="149237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398FF"/>
                </a:solidFill>
              </a:rPr>
              <a:t>Thin-Film Transistors (TFTs)</a:t>
            </a:r>
            <a:endParaRPr lang="en-US" dirty="0">
              <a:solidFill>
                <a:srgbClr val="1398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4535883" y="16415828"/>
            <a:ext cx="14923700" cy="7405913"/>
          </a:xfrm>
          <a:prstGeom prst="rect">
            <a:avLst/>
          </a:prstGeom>
          <a:noFill/>
          <a:ln w="38100">
            <a:solidFill>
              <a:srgbClr val="F16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914900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4535883" y="16337535"/>
            <a:ext cx="149237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398FF"/>
                </a:solidFill>
              </a:rPr>
              <a:t>TFT Memories</a:t>
            </a:r>
            <a:endParaRPr lang="en-US" dirty="0">
              <a:solidFill>
                <a:srgbClr val="1398FF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4535883" y="24360647"/>
            <a:ext cx="14923700" cy="6957553"/>
          </a:xfrm>
          <a:prstGeom prst="rect">
            <a:avLst/>
          </a:prstGeom>
          <a:noFill/>
          <a:ln w="38100">
            <a:solidFill>
              <a:srgbClr val="F16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604967" y="24370710"/>
            <a:ext cx="149237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398FF"/>
                </a:solidFill>
              </a:rPr>
              <a:t>Flexible Electronics</a:t>
            </a:r>
            <a:endParaRPr lang="en-US" dirty="0">
              <a:solidFill>
                <a:srgbClr val="1398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9962925" y="6782372"/>
            <a:ext cx="12909949" cy="14946339"/>
          </a:xfrm>
          <a:prstGeom prst="rect">
            <a:avLst/>
          </a:prstGeom>
          <a:noFill/>
          <a:ln w="38100">
            <a:solidFill>
              <a:srgbClr val="F16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0103714" y="6782372"/>
            <a:ext cx="12769160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398FF"/>
                </a:solidFill>
              </a:rPr>
              <a:t>Neural Interfaces</a:t>
            </a:r>
            <a:endParaRPr lang="en-US" dirty="0">
              <a:solidFill>
                <a:srgbClr val="1398FF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Culturing SH-SY5Y human neuroblastoma cells on graphene-based micro electrode arrays (MEAs)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Electrical characteristics of cells are accessed via patch clamp electrophysiology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86" name="Rectangle 85"/>
          <p:cNvSpPr/>
          <p:nvPr/>
        </p:nvSpPr>
        <p:spPr>
          <a:xfrm>
            <a:off x="29962925" y="22264741"/>
            <a:ext cx="12885502" cy="9053459"/>
          </a:xfrm>
          <a:prstGeom prst="rect">
            <a:avLst/>
          </a:prstGeom>
          <a:noFill/>
          <a:ln w="38100">
            <a:solidFill>
              <a:srgbClr val="F16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9933365" y="22321520"/>
            <a:ext cx="1292947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398FF"/>
                </a:solidFill>
              </a:rPr>
              <a:t>Support and Funding</a:t>
            </a:r>
            <a:endParaRPr lang="en-US" dirty="0">
              <a:solidFill>
                <a:srgbClr val="1398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103714" y="24012324"/>
            <a:ext cx="1274471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Force Office of Scientific 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Research (AFOSR) Young 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Investigator Program (YIP), 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grant FA9550-14-1-0188.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Institutional Development Awards (</a:t>
            </a:r>
            <a:r>
              <a:rPr lang="en-US" sz="3600" dirty="0" err="1">
                <a:solidFill>
                  <a:srgbClr val="000000"/>
                </a:solidFill>
              </a:rPr>
              <a:t>IDeA</a:t>
            </a:r>
            <a:r>
              <a:rPr lang="en-US" sz="3600" dirty="0">
                <a:solidFill>
                  <a:srgbClr val="000000"/>
                </a:solidFill>
              </a:rPr>
              <a:t>) 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from the National Institute of General 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Medical Sciences of the National Institutes 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of Health under Grants #P20GM103408 and P20GM109095. </a:t>
            </a:r>
          </a:p>
          <a:p>
            <a:pPr marL="517525" indent="-517525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rgbClr val="00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Boise State Department of Electrical 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and Computer Engineering.</a:t>
            </a:r>
          </a:p>
        </p:txBody>
      </p:sp>
      <p:pic>
        <p:nvPicPr>
          <p:cNvPr id="88" name="Picture 5" descr="chrmblue_std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3" r="12483" b="21310"/>
          <a:stretch>
            <a:fillRect/>
          </a:stretch>
        </p:blipFill>
        <p:spPr bwMode="auto">
          <a:xfrm>
            <a:off x="39231926" y="24106577"/>
            <a:ext cx="2567459" cy="203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6" descr="AFRL Shield transparent background 1INcop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286" y="24009119"/>
            <a:ext cx="1097826" cy="102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061" y="23935466"/>
            <a:ext cx="2385212" cy="238521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82721" y="19510867"/>
            <a:ext cx="12857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Two-terminal devices that change resistance based on past current flow (</a:t>
            </a:r>
            <a:r>
              <a:rPr lang="en-US" sz="3600" dirty="0"/>
              <a:t>M</a:t>
            </a:r>
            <a:r>
              <a:rPr lang="en-US" sz="3600" dirty="0" smtClean="0"/>
              <a:t>emristors)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743929" y="8190953"/>
            <a:ext cx="14715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Devices utilizing PECVD </a:t>
            </a:r>
            <a:r>
              <a:rPr lang="en-US" sz="3600" dirty="0" err="1"/>
              <a:t>nano</a:t>
            </a:r>
            <a:r>
              <a:rPr lang="en-US" sz="3600" dirty="0"/>
              <a:t>-crystalline silicon deposited at 250 °C or less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Ambipolar operation for complementary circuits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694068" y="17397923"/>
            <a:ext cx="1492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Use nanoparticles to trap charge over millisecond time scales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Used for artificial neural circuits with biologically realistic synaptic learning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743929" y="25532096"/>
            <a:ext cx="14751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Integration of specialized materials and devices onto mechanically flexible substrates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Piezoelectric sensors from PVDF-</a:t>
            </a:r>
            <a:r>
              <a:rPr lang="en-US" sz="3600" dirty="0" err="1"/>
              <a:t>TrFE</a:t>
            </a:r>
            <a:r>
              <a:rPr lang="en-US" sz="3600" dirty="0"/>
              <a:t> copolymer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74132" y="11126820"/>
            <a:ext cx="3906658" cy="280075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8092" y="29355580"/>
            <a:ext cx="9633392" cy="183881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6" y="13680870"/>
            <a:ext cx="5366694" cy="357779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82450" y="19732653"/>
            <a:ext cx="2406651" cy="248359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12"/>
          <a:srcRect l="5607" t="21376" r="53415" b="7046"/>
          <a:stretch/>
        </p:blipFill>
        <p:spPr>
          <a:xfrm>
            <a:off x="22162841" y="19790516"/>
            <a:ext cx="2436469" cy="2395329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650" y="19738219"/>
            <a:ext cx="2416275" cy="2489076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21887089" y="19184650"/>
            <a:ext cx="309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(a)</a:t>
            </a:r>
            <a:endParaRPr lang="en-US" sz="32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18311" y="17254421"/>
            <a:ext cx="4635666" cy="3476750"/>
          </a:xfrm>
          <a:prstGeom prst="rect">
            <a:avLst/>
          </a:prstGeom>
        </p:spPr>
      </p:pic>
      <p:pic>
        <p:nvPicPr>
          <p:cNvPr id="104" name="Content Placeholder 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4" r="7274"/>
          <a:stretch/>
        </p:blipFill>
        <p:spPr>
          <a:xfrm>
            <a:off x="7572881" y="13548360"/>
            <a:ext cx="6094884" cy="2920996"/>
          </a:xfrm>
          <a:prstGeom prst="rect">
            <a:avLst/>
          </a:prstGeom>
        </p:spPr>
      </p:pic>
      <p:cxnSp>
        <p:nvCxnSpPr>
          <p:cNvPr id="105" name="Straight Arrow Connector 104"/>
          <p:cNvCxnSpPr/>
          <p:nvPr/>
        </p:nvCxnSpPr>
        <p:spPr>
          <a:xfrm flipH="1">
            <a:off x="9167371" y="14123882"/>
            <a:ext cx="3065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473916" y="13863736"/>
            <a:ext cx="1276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smtClean="0"/>
              <a:t>111] peak</a:t>
            </a:r>
            <a:endParaRPr lang="en-US" sz="2400" dirty="0"/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11742088" y="14951173"/>
            <a:ext cx="0" cy="315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1387256" y="14016313"/>
            <a:ext cx="1181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smtClean="0"/>
              <a:t>200] peak</a:t>
            </a:r>
            <a:endParaRPr lang="en-US" sz="2400" dirty="0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12983926" y="15179025"/>
            <a:ext cx="0" cy="315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2598634" y="14348028"/>
            <a:ext cx="112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[311] peak</a:t>
            </a:r>
            <a:endParaRPr lang="en-US" sz="2400" dirty="0"/>
          </a:p>
        </p:txBody>
      </p:sp>
      <p:graphicFrame>
        <p:nvGraphicFramePr>
          <p:cNvPr id="111" name="Diagram 110"/>
          <p:cNvGraphicFramePr/>
          <p:nvPr>
            <p:extLst>
              <p:ext uri="{D42A27DB-BD31-4B8C-83A1-F6EECF244321}">
                <p14:modId xmlns:p14="http://schemas.microsoft.com/office/powerpoint/2010/main" val="1667436938"/>
              </p:ext>
            </p:extLst>
          </p:nvPr>
        </p:nvGraphicFramePr>
        <p:xfrm>
          <a:off x="1470237" y="8125896"/>
          <a:ext cx="12396115" cy="5124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113" name="Picture 11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414" y="27777666"/>
            <a:ext cx="4725678" cy="3150452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378080" y="18853686"/>
            <a:ext cx="6295286" cy="3667953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489379" y="10191654"/>
            <a:ext cx="1989000" cy="33866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185061" y="11506177"/>
            <a:ext cx="3004204" cy="235755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694380" y="9453266"/>
            <a:ext cx="5150868" cy="2413851"/>
          </a:xfrm>
          <a:prstGeom prst="rect">
            <a:avLst/>
          </a:prstGeom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8786" r="7341"/>
          <a:stretch>
            <a:fillRect/>
          </a:stretch>
        </p:blipFill>
        <p:spPr bwMode="auto">
          <a:xfrm>
            <a:off x="15263793" y="11446557"/>
            <a:ext cx="3430587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4571914" y="14475100"/>
            <a:ext cx="145588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EB1500"/>
                </a:solidFill>
              </a:rPr>
              <a:t>Fig. </a:t>
            </a:r>
            <a:r>
              <a:rPr lang="en-US" sz="3000" b="1" dirty="0">
                <a:solidFill>
                  <a:srgbClr val="EB1500"/>
                </a:solidFill>
              </a:rPr>
              <a:t>3</a:t>
            </a:r>
            <a:r>
              <a:rPr lang="en-US" sz="3000" b="1" dirty="0" smtClean="0">
                <a:solidFill>
                  <a:srgbClr val="EB1500"/>
                </a:solidFill>
              </a:rPr>
              <a:t> </a:t>
            </a:r>
            <a:r>
              <a:rPr lang="en-US" sz="3000" dirty="0" smtClean="0">
                <a:solidFill>
                  <a:srgbClr val="EB1500"/>
                </a:solidFill>
              </a:rPr>
              <a:t>Cross-section and 3-D view of </a:t>
            </a:r>
            <a:r>
              <a:rPr lang="en-US" sz="3000" dirty="0">
                <a:solidFill>
                  <a:srgbClr val="EB1500"/>
                </a:solidFill>
              </a:rPr>
              <a:t>a TFT(Top l</a:t>
            </a:r>
            <a:r>
              <a:rPr lang="en-US" sz="3000" dirty="0" smtClean="0">
                <a:solidFill>
                  <a:srgbClr val="EB1500"/>
                </a:solidFill>
              </a:rPr>
              <a:t>eft and right). Drain </a:t>
            </a:r>
            <a:r>
              <a:rPr lang="en-US" sz="3000" dirty="0">
                <a:solidFill>
                  <a:srgbClr val="EB1500"/>
                </a:solidFill>
              </a:rPr>
              <a:t>current versus gate </a:t>
            </a:r>
            <a:r>
              <a:rPr lang="en-US" sz="3000" dirty="0" smtClean="0">
                <a:solidFill>
                  <a:srgbClr val="EB1500"/>
                </a:solidFill>
              </a:rPr>
              <a:t>voltage of a TFT(Bottom left). Input current, voltage of the input capacitor, output voltage and spike frequency of a TFT(Bottom right).</a:t>
            </a:r>
          </a:p>
          <a:p>
            <a:pPr algn="ctr"/>
            <a:endParaRPr lang="en-US" sz="3000" dirty="0" smtClean="0">
              <a:solidFill>
                <a:srgbClr val="EB15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376554" y="10417285"/>
            <a:ext cx="3043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EB1500"/>
                </a:solidFill>
              </a:rPr>
              <a:t>Fig. 4 </a:t>
            </a:r>
            <a:r>
              <a:rPr lang="en-US" sz="3000" dirty="0" smtClean="0">
                <a:solidFill>
                  <a:srgbClr val="EB1500"/>
                </a:solidFill>
              </a:rPr>
              <a:t>Neuron Circuit fabricated using optical lithography</a:t>
            </a:r>
            <a:endParaRPr lang="en-US" sz="3000" dirty="0">
              <a:solidFill>
                <a:srgbClr val="EB15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0713889" y="14319681"/>
            <a:ext cx="11324651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EB1500"/>
                </a:solidFill>
              </a:rPr>
              <a:t>Fig. 7 </a:t>
            </a:r>
            <a:r>
              <a:rPr lang="en-US" sz="3000" dirty="0" smtClean="0">
                <a:solidFill>
                  <a:srgbClr val="EB1500"/>
                </a:solidFill>
              </a:rPr>
              <a:t>a) Illustration of neuron </a:t>
            </a:r>
            <a:r>
              <a:rPr lang="en-US" sz="3200" dirty="0">
                <a:solidFill>
                  <a:srgbClr val="EB1500"/>
                </a:solidFill>
              </a:rPr>
              <a:t>c</a:t>
            </a:r>
            <a:r>
              <a:rPr lang="en-US" sz="3200" dirty="0" smtClean="0">
                <a:solidFill>
                  <a:srgbClr val="EB1500"/>
                </a:solidFill>
              </a:rPr>
              <a:t>ells on active microelectrode sensor arrays. </a:t>
            </a:r>
            <a:r>
              <a:rPr lang="en-US" sz="3000" dirty="0" smtClean="0">
                <a:solidFill>
                  <a:srgbClr val="EB1500"/>
                </a:solidFill>
              </a:rPr>
              <a:t>b) Contact pads using Au for graphene arrays. c) Illustration of hexagonal planar graphene structure.</a:t>
            </a:r>
            <a:endParaRPr lang="en-US" sz="3000" dirty="0">
              <a:solidFill>
                <a:srgbClr val="EB15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426052" y="16816381"/>
            <a:ext cx="4179209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EB1500"/>
                </a:solidFill>
              </a:rPr>
              <a:t>Fig. 8 </a:t>
            </a:r>
            <a:r>
              <a:rPr lang="en-US" sz="3200" dirty="0" smtClean="0">
                <a:solidFill>
                  <a:srgbClr val="EB1500"/>
                </a:solidFill>
              </a:rPr>
              <a:t>Probe </a:t>
            </a:r>
            <a:r>
              <a:rPr lang="en-US" sz="3200" dirty="0">
                <a:solidFill>
                  <a:srgbClr val="EB1500"/>
                </a:solidFill>
              </a:rPr>
              <a:t>s</a:t>
            </a:r>
            <a:r>
              <a:rPr lang="en-US" sz="3200" dirty="0" smtClean="0">
                <a:solidFill>
                  <a:srgbClr val="EB1500"/>
                </a:solidFill>
              </a:rPr>
              <a:t>tation constructed (Left</a:t>
            </a:r>
            <a:r>
              <a:rPr lang="en-US" sz="3200" dirty="0">
                <a:solidFill>
                  <a:srgbClr val="EB1500"/>
                </a:solidFill>
              </a:rPr>
              <a:t>), electrophysiology experiment with reservoir-mounted graphene </a:t>
            </a:r>
            <a:r>
              <a:rPr lang="en-US" sz="3200" dirty="0" smtClean="0">
                <a:solidFill>
                  <a:srgbClr val="EB1500"/>
                </a:solidFill>
              </a:rPr>
              <a:t>MEA using</a:t>
            </a:r>
          </a:p>
          <a:p>
            <a:r>
              <a:rPr lang="en-US" sz="3200" dirty="0">
                <a:solidFill>
                  <a:srgbClr val="EB1500"/>
                </a:solidFill>
              </a:rPr>
              <a:t>SH-SY5Y (human neuroblastoma line) </a:t>
            </a:r>
            <a:r>
              <a:rPr lang="en-US" sz="3200" dirty="0" smtClean="0">
                <a:solidFill>
                  <a:srgbClr val="EB1500"/>
                </a:solidFill>
              </a:rPr>
              <a:t>cell (Right and below)</a:t>
            </a:r>
            <a:endParaRPr lang="en-US" sz="3200" dirty="0">
              <a:solidFill>
                <a:srgbClr val="EB15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917917" y="22336662"/>
            <a:ext cx="7396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EB1500"/>
                </a:solidFill>
              </a:rPr>
              <a:t>Fig. 5</a:t>
            </a:r>
            <a:r>
              <a:rPr lang="en-US" sz="3000" dirty="0" smtClean="0">
                <a:solidFill>
                  <a:srgbClr val="EB1500"/>
                </a:solidFill>
              </a:rPr>
              <a:t> a) </a:t>
            </a:r>
            <a:r>
              <a:rPr lang="en-US" sz="3000" dirty="0">
                <a:solidFill>
                  <a:srgbClr val="EB1500"/>
                </a:solidFill>
              </a:rPr>
              <a:t>AFM of CVD </a:t>
            </a:r>
            <a:r>
              <a:rPr lang="en-US" sz="3000" dirty="0" smtClean="0">
                <a:solidFill>
                  <a:srgbClr val="EB1500"/>
                </a:solidFill>
              </a:rPr>
              <a:t>graphene. b) AFM of Au nanoparticles on graphene and on SiO</a:t>
            </a:r>
            <a:r>
              <a:rPr lang="en-US" sz="3000" baseline="-25000" dirty="0" smtClean="0">
                <a:solidFill>
                  <a:srgbClr val="EB1500"/>
                </a:solidFill>
              </a:rPr>
              <a:t>2</a:t>
            </a:r>
            <a:endParaRPr lang="en-US" sz="3000" dirty="0">
              <a:solidFill>
                <a:srgbClr val="EB15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64449" y="16445195"/>
            <a:ext cx="7007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EB1500"/>
                </a:solidFill>
              </a:rPr>
              <a:t>Fig. </a:t>
            </a:r>
            <a:r>
              <a:rPr lang="en-US" sz="3000" b="1" dirty="0">
                <a:solidFill>
                  <a:srgbClr val="EB1500"/>
                </a:solidFill>
              </a:rPr>
              <a:t>1</a:t>
            </a:r>
            <a:r>
              <a:rPr lang="en-US" sz="3000" b="1" dirty="0" smtClean="0">
                <a:solidFill>
                  <a:srgbClr val="EB1500"/>
                </a:solidFill>
              </a:rPr>
              <a:t> </a:t>
            </a:r>
            <a:r>
              <a:rPr lang="en-US" sz="3200" dirty="0" smtClean="0">
                <a:solidFill>
                  <a:srgbClr val="EB1500"/>
                </a:solidFill>
              </a:rPr>
              <a:t>Plasma Enhanced Chemical </a:t>
            </a:r>
            <a:r>
              <a:rPr lang="en-US" sz="3200" dirty="0">
                <a:solidFill>
                  <a:srgbClr val="EB1500"/>
                </a:solidFill>
              </a:rPr>
              <a:t>V</a:t>
            </a:r>
            <a:r>
              <a:rPr lang="en-US" sz="3200" dirty="0" smtClean="0">
                <a:solidFill>
                  <a:srgbClr val="EB1500"/>
                </a:solidFill>
              </a:rPr>
              <a:t>apor </a:t>
            </a:r>
            <a:r>
              <a:rPr lang="en-US" sz="3200" dirty="0">
                <a:solidFill>
                  <a:srgbClr val="EB1500"/>
                </a:solidFill>
              </a:rPr>
              <a:t>D</a:t>
            </a:r>
            <a:r>
              <a:rPr lang="en-US" sz="3200" dirty="0" smtClean="0">
                <a:solidFill>
                  <a:srgbClr val="EB1500"/>
                </a:solidFill>
              </a:rPr>
              <a:t>eposited </a:t>
            </a:r>
            <a:r>
              <a:rPr lang="en-US" sz="3200" dirty="0">
                <a:solidFill>
                  <a:srgbClr val="EB1500"/>
                </a:solidFill>
              </a:rPr>
              <a:t>(PECVD) </a:t>
            </a:r>
            <a:r>
              <a:rPr lang="en-US" sz="3200" dirty="0" err="1">
                <a:solidFill>
                  <a:srgbClr val="EB1500"/>
                </a:solidFill>
              </a:rPr>
              <a:t>nc</a:t>
            </a:r>
            <a:r>
              <a:rPr lang="en-US" sz="3200" dirty="0">
                <a:solidFill>
                  <a:srgbClr val="EB1500"/>
                </a:solidFill>
              </a:rPr>
              <a:t>-Si X-ray diffraction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440364" y="9884558"/>
            <a:ext cx="3002345" cy="1289950"/>
          </a:xfrm>
          <a:prstGeom prst="rect">
            <a:avLst/>
          </a:prstGeom>
        </p:spPr>
      </p:pic>
      <p:pic>
        <p:nvPicPr>
          <p:cNvPr id="71" name="Picture 14" descr="mead_neuron_spiki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r="5084"/>
          <a:stretch>
            <a:fillRect/>
          </a:stretch>
        </p:blipFill>
        <p:spPr bwMode="auto">
          <a:xfrm>
            <a:off x="19168575" y="11355777"/>
            <a:ext cx="4419600" cy="305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1615" y="11510151"/>
            <a:ext cx="3067168" cy="23535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296" y="18732061"/>
            <a:ext cx="3418414" cy="274407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5483879" y="19184651"/>
            <a:ext cx="309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(b)</a:t>
            </a:r>
            <a:endParaRPr lang="en-US" sz="3200" dirty="0"/>
          </a:p>
        </p:txBody>
      </p:sp>
      <p:sp>
        <p:nvSpPr>
          <p:cNvPr id="77" name="TextBox 76"/>
          <p:cNvSpPr txBox="1"/>
          <p:nvPr/>
        </p:nvSpPr>
        <p:spPr>
          <a:xfrm>
            <a:off x="31410848" y="10359157"/>
            <a:ext cx="309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(a)</a:t>
            </a:r>
            <a:endParaRPr lang="en-US" sz="3200" dirty="0"/>
          </a:p>
        </p:txBody>
      </p:sp>
      <p:sp>
        <p:nvSpPr>
          <p:cNvPr id="94" name="TextBox 93"/>
          <p:cNvSpPr txBox="1"/>
          <p:nvPr/>
        </p:nvSpPr>
        <p:spPr>
          <a:xfrm>
            <a:off x="35309575" y="10374090"/>
            <a:ext cx="309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(b)</a:t>
            </a:r>
            <a:endParaRPr lang="en-US" sz="3200" dirty="0"/>
          </a:p>
        </p:txBody>
      </p:sp>
      <p:sp>
        <p:nvSpPr>
          <p:cNvPr id="95" name="TextBox 94"/>
          <p:cNvSpPr txBox="1"/>
          <p:nvPr/>
        </p:nvSpPr>
        <p:spPr>
          <a:xfrm>
            <a:off x="38968932" y="10384225"/>
            <a:ext cx="309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(c)</a:t>
            </a:r>
            <a:endParaRPr lang="en-US" sz="3200" dirty="0"/>
          </a:p>
        </p:txBody>
      </p:sp>
      <p:sp>
        <p:nvSpPr>
          <p:cNvPr id="97" name="TextBox 96"/>
          <p:cNvSpPr txBox="1"/>
          <p:nvPr/>
        </p:nvSpPr>
        <p:spPr>
          <a:xfrm>
            <a:off x="19892755" y="27651993"/>
            <a:ext cx="9238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EB1500"/>
                </a:solidFill>
              </a:rPr>
              <a:t>Fig. </a:t>
            </a:r>
            <a:r>
              <a:rPr lang="en-US" sz="3000" b="1" dirty="0">
                <a:solidFill>
                  <a:srgbClr val="EB1500"/>
                </a:solidFill>
              </a:rPr>
              <a:t>6</a:t>
            </a:r>
            <a:r>
              <a:rPr lang="en-US" sz="3000" dirty="0" smtClean="0">
                <a:solidFill>
                  <a:srgbClr val="EB1500"/>
                </a:solidFill>
              </a:rPr>
              <a:t> a), b), and c) </a:t>
            </a:r>
            <a:r>
              <a:rPr lang="en-US" sz="3200" dirty="0" smtClean="0">
                <a:solidFill>
                  <a:srgbClr val="EB1500"/>
                </a:solidFill>
              </a:rPr>
              <a:t>Polymer </a:t>
            </a:r>
            <a:r>
              <a:rPr lang="en-US" sz="3200" dirty="0">
                <a:solidFill>
                  <a:srgbClr val="EB1500"/>
                </a:solidFill>
              </a:rPr>
              <a:t>substrates such as PET, PEN, or polyimide can be bonded to a rigid Si carrier wafer using silicon (PDMS) for simplified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4011116" y="16776463"/>
            <a:ext cx="4347891" cy="172661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8216415" y="21628101"/>
            <a:ext cx="825140" cy="96723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698092" y="21562967"/>
            <a:ext cx="0" cy="62287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160793" y="22668857"/>
            <a:ext cx="4434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Nanoparticle memory TFT controls short-term learning 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9308103" y="22199937"/>
            <a:ext cx="2686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Memristors</a:t>
            </a:r>
            <a:r>
              <a:rPr lang="en-US" sz="2400" dirty="0" smtClean="0"/>
              <a:t> provide long-term storage of synaptic weights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37327" y="20304956"/>
            <a:ext cx="5085026" cy="1818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185706" y="21376035"/>
            <a:ext cx="5590547" cy="1976290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845734" y="22255422"/>
            <a:ext cx="2440635" cy="193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5" cstate="print"/>
          <a:srcRect/>
          <a:stretch>
            <a:fillRect/>
          </a:stretch>
        </p:blipFill>
        <p:spPr bwMode="auto">
          <a:xfrm rot="16200000">
            <a:off x="11163637" y="22697916"/>
            <a:ext cx="2893209" cy="229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85706" y="23789243"/>
            <a:ext cx="5413865" cy="1869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917036" y="28908287"/>
            <a:ext cx="4838777" cy="2297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579856" y="25918842"/>
            <a:ext cx="5003461" cy="2475323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8877283" y="30554686"/>
            <a:ext cx="7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(g)</a:t>
            </a:r>
            <a:endParaRPr lang="en-US" sz="3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971747" y="28407932"/>
            <a:ext cx="7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(f)</a:t>
            </a:r>
            <a:endParaRPr lang="en-US" sz="3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8776646" y="24078322"/>
            <a:ext cx="7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(d)</a:t>
            </a:r>
            <a:endParaRPr lang="en-US" sz="3200" dirty="0"/>
          </a:p>
        </p:txBody>
      </p:sp>
      <p:sp>
        <p:nvSpPr>
          <p:cNvPr id="115" name="TextBox 114"/>
          <p:cNvSpPr txBox="1"/>
          <p:nvPr/>
        </p:nvSpPr>
        <p:spPr>
          <a:xfrm>
            <a:off x="10720629" y="24663097"/>
            <a:ext cx="7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(e)</a:t>
            </a:r>
            <a:endParaRPr lang="en-US" sz="3200" dirty="0"/>
          </a:p>
        </p:txBody>
      </p:sp>
      <p:sp>
        <p:nvSpPr>
          <p:cNvPr id="117" name="TextBox 116"/>
          <p:cNvSpPr txBox="1"/>
          <p:nvPr/>
        </p:nvSpPr>
        <p:spPr>
          <a:xfrm>
            <a:off x="10458178" y="20293899"/>
            <a:ext cx="7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(c)</a:t>
            </a:r>
            <a:endParaRPr lang="en-US" sz="3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3938924" y="21261348"/>
            <a:ext cx="7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(a)</a:t>
            </a:r>
            <a:endParaRPr lang="en-US" sz="3200" dirty="0"/>
          </a:p>
        </p:txBody>
      </p:sp>
      <p:sp>
        <p:nvSpPr>
          <p:cNvPr id="119" name="TextBox 118"/>
          <p:cNvSpPr txBox="1"/>
          <p:nvPr/>
        </p:nvSpPr>
        <p:spPr>
          <a:xfrm>
            <a:off x="3807542" y="23814190"/>
            <a:ext cx="7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(b)</a:t>
            </a:r>
            <a:endParaRPr lang="en-US" sz="3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495636" y="25722945"/>
            <a:ext cx="70167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EB1500"/>
                </a:solidFill>
              </a:rPr>
              <a:t>Fig. 2 </a:t>
            </a:r>
          </a:p>
          <a:p>
            <a:r>
              <a:rPr lang="en-US" sz="3200" u="sng" dirty="0">
                <a:solidFill>
                  <a:srgbClr val="EB1500"/>
                </a:solidFill>
              </a:rPr>
              <a:t>Memristor </a:t>
            </a:r>
            <a:r>
              <a:rPr lang="en-US" sz="3200" u="sng" dirty="0" smtClean="0">
                <a:solidFill>
                  <a:srgbClr val="EB1500"/>
                </a:solidFill>
              </a:rPr>
              <a:t>cross-sections </a:t>
            </a:r>
            <a:endParaRPr lang="en-US" sz="3200" u="sng" dirty="0">
              <a:solidFill>
                <a:srgbClr val="EB1500"/>
              </a:solidFill>
            </a:endParaRPr>
          </a:p>
          <a:p>
            <a:r>
              <a:rPr lang="en-US" sz="3200" dirty="0" smtClean="0">
                <a:solidFill>
                  <a:srgbClr val="EB1500"/>
                </a:solidFill>
              </a:rPr>
              <a:t>(a) Metal-Metal contact (b) </a:t>
            </a:r>
            <a:r>
              <a:rPr lang="en-US" sz="3200" dirty="0" err="1" smtClean="0">
                <a:solidFill>
                  <a:srgbClr val="EB1500"/>
                </a:solidFill>
              </a:rPr>
              <a:t>HfTiO</a:t>
            </a:r>
            <a:r>
              <a:rPr lang="en-US" sz="3200" dirty="0" smtClean="0">
                <a:solidFill>
                  <a:srgbClr val="EB1500"/>
                </a:solidFill>
              </a:rPr>
              <a:t> active Layer (c) Metal-Semiconductor contact  </a:t>
            </a:r>
            <a:r>
              <a:rPr lang="en-US" sz="3200" u="sng" dirty="0" smtClean="0">
                <a:solidFill>
                  <a:srgbClr val="EB1500"/>
                </a:solidFill>
              </a:rPr>
              <a:t>a-Si based Memristors</a:t>
            </a:r>
          </a:p>
          <a:p>
            <a:r>
              <a:rPr lang="en-US" sz="3200" dirty="0" smtClean="0">
                <a:solidFill>
                  <a:srgbClr val="EB1500"/>
                </a:solidFill>
              </a:rPr>
              <a:t>(d) Finalized die (e) </a:t>
            </a:r>
            <a:r>
              <a:rPr lang="en-US" sz="3200" dirty="0" err="1">
                <a:solidFill>
                  <a:srgbClr val="EB1500"/>
                </a:solidFill>
              </a:rPr>
              <a:t>V</a:t>
            </a:r>
            <a:r>
              <a:rPr lang="en-US" sz="3200" dirty="0" err="1" smtClean="0">
                <a:solidFill>
                  <a:srgbClr val="EB1500"/>
                </a:solidFill>
              </a:rPr>
              <a:t>ias</a:t>
            </a:r>
            <a:r>
              <a:rPr lang="en-US" sz="3200" dirty="0" smtClean="0">
                <a:solidFill>
                  <a:srgbClr val="EB1500"/>
                </a:solidFill>
              </a:rPr>
              <a:t> on die using photolithography method. (f) I-V characteristic of a 2umx2um device</a:t>
            </a:r>
          </a:p>
          <a:p>
            <a:r>
              <a:rPr lang="en-US" sz="3200" dirty="0" smtClean="0">
                <a:solidFill>
                  <a:srgbClr val="EB1500"/>
                </a:solidFill>
              </a:rPr>
              <a:t>(g) I-V </a:t>
            </a:r>
            <a:r>
              <a:rPr lang="en-US" sz="3200" dirty="0">
                <a:solidFill>
                  <a:srgbClr val="EB1500"/>
                </a:solidFill>
              </a:rPr>
              <a:t>characteristic of </a:t>
            </a:r>
            <a:r>
              <a:rPr lang="en-US" sz="3200" dirty="0" smtClean="0">
                <a:solidFill>
                  <a:srgbClr val="EB1500"/>
                </a:solidFill>
              </a:rPr>
              <a:t>a 50umx50um device</a:t>
            </a:r>
            <a:endParaRPr lang="en-US" sz="3200" dirty="0">
              <a:solidFill>
                <a:srgbClr val="EB1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36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</TotalTime>
  <Words>561</Words>
  <Application>Microsoft Macintosh PowerPoint</Application>
  <PresentationFormat>Custom</PresentationFormat>
  <Paragraphs>72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Walker</dc:creator>
  <cp:lastModifiedBy>S H</cp:lastModifiedBy>
  <cp:revision>157</cp:revision>
  <cp:lastPrinted>2015-11-14T00:28:36Z</cp:lastPrinted>
  <dcterms:created xsi:type="dcterms:W3CDTF">2014-07-21T19:12:38Z</dcterms:created>
  <dcterms:modified xsi:type="dcterms:W3CDTF">2018-07-27T15:45:05Z</dcterms:modified>
</cp:coreProperties>
</file>